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8" r:id="rId2"/>
    <p:sldId id="309" r:id="rId3"/>
    <p:sldId id="310" r:id="rId4"/>
    <p:sldId id="311" r:id="rId5"/>
    <p:sldId id="327" r:id="rId6"/>
    <p:sldId id="312" r:id="rId7"/>
    <p:sldId id="326" r:id="rId8"/>
    <p:sldId id="314" r:id="rId9"/>
    <p:sldId id="315" r:id="rId10"/>
    <p:sldId id="316" r:id="rId11"/>
    <p:sldId id="322" r:id="rId12"/>
    <p:sldId id="328" r:id="rId13"/>
    <p:sldId id="329" r:id="rId14"/>
    <p:sldId id="319" r:id="rId15"/>
    <p:sldId id="320" r:id="rId16"/>
    <p:sldId id="317" r:id="rId17"/>
    <p:sldId id="321" r:id="rId18"/>
    <p:sldId id="325" r:id="rId19"/>
    <p:sldId id="30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C6C4"/>
    <a:srgbClr val="FFFFCC"/>
    <a:srgbClr val="AF00DB"/>
    <a:srgbClr val="FFFFFF"/>
    <a:srgbClr val="000000"/>
    <a:srgbClr val="2B2B2D"/>
    <a:srgbClr val="080808"/>
    <a:srgbClr val="181818"/>
    <a:srgbClr val="212121"/>
    <a:srgbClr val="0A0A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FA220EE-ED1F-4DBA-98A4-FBE62A725004}">
  <a:tblStyle styleId="{FFA220EE-ED1F-4DBA-98A4-FBE62A725004}" styleName="Hyland">
    <a:wholeTbl>
      <a:tcTxStyle>
        <a:fontRef idx="minor">
          <a:prstClr val="black"/>
        </a:fontRef>
        <a:schemeClr val="dk1"/>
      </a:tcTxStyle>
      <a:tcStyle>
        <a:tcBdr>
          <a:left>
            <a:ln w="0" cmpd="sng">
              <a:solidFill>
                <a:schemeClr val="lt1"/>
              </a:solidFill>
            </a:ln>
          </a:left>
          <a:right>
            <a:ln w="0" cmpd="sng">
              <a:solidFill>
                <a:schemeClr val="lt1"/>
              </a:solidFill>
            </a:ln>
          </a:right>
          <a:top>
            <a:ln w="0" cmpd="sng">
              <a:solidFill>
                <a:schemeClr val="lt1"/>
              </a:solidFill>
            </a:ln>
          </a:top>
          <a:bottom>
            <a:ln w="12700" cmpd="sng">
              <a:solidFill>
                <a:schemeClr val="lt1"/>
              </a:solidFill>
            </a:ln>
          </a:bottom>
          <a:insideH>
            <a:ln w="12700" cmpd="sng">
              <a:solidFill>
                <a:schemeClr val="accent4"/>
              </a:solidFill>
            </a:ln>
          </a:insideH>
          <a:insideV>
            <a:ln w="0" cmpd="sng">
              <a:solidFill>
                <a:schemeClr val="lt1"/>
              </a:solidFill>
            </a:ln>
          </a:insideV>
        </a:tcBdr>
        <a:fill>
          <a:solidFill>
            <a:schemeClr val="accent6">
              <a:tint val="100000"/>
            </a:schemeClr>
          </a:solidFill>
        </a:fill>
      </a:tcStyle>
    </a:wholeTbl>
    <a:band1H>
      <a:tcStyle>
        <a:tcBdr/>
        <a:fill>
          <a:solidFill>
            <a:schemeClr val="accent5">
              <a:tint val="100000"/>
            </a:schemeClr>
          </a:solidFill>
        </a:fill>
      </a:tcStyle>
    </a:band1H>
    <a:band2H>
      <a:tcStyle>
        <a:tcBdr/>
      </a:tcStyle>
    </a:band2H>
    <a:band1V>
      <a:tcStyle>
        <a:tcBdr/>
        <a:fill>
          <a:solidFill>
            <a:schemeClr val="accent5">
              <a:tint val="60000"/>
            </a:schemeClr>
          </a:solidFill>
        </a:fill>
      </a:tcStyle>
    </a:band1V>
    <a:band2V>
      <a:tcStyle>
        <a:tcBdr/>
      </a:tcStyle>
    </a:band2V>
    <a:lastCol>
      <a:tcTxStyle b="on">
        <a:fontRef idx="minor">
          <a:prstClr val="black"/>
        </a:fontRef>
        <a:schemeClr val="dk1"/>
      </a:tcTxStyle>
      <a:tcStyle>
        <a:tcBdr/>
        <a:fill>
          <a:solidFill>
            <a:schemeClr val="accent4"/>
          </a:solidFill>
        </a:fill>
      </a:tcStyle>
    </a:lastCol>
    <a:firstCol>
      <a:tcTxStyle b="on">
        <a:fontRef idx="minor">
          <a:prstClr val="black"/>
        </a:fontRef>
        <a:schemeClr val="dk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dk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4535" autoAdjust="0"/>
  </p:normalViewPr>
  <p:slideViewPr>
    <p:cSldViewPr showGuides="1">
      <p:cViewPr varScale="1">
        <p:scale>
          <a:sx n="96" d="100"/>
          <a:sy n="96" d="100"/>
        </p:scale>
        <p:origin x="1092" y="90"/>
      </p:cViewPr>
      <p:guideLst>
        <p:guide orient="horz" pos="2160"/>
        <p:guide pos="3840"/>
      </p:guideLst>
    </p:cSldViewPr>
  </p:slideViewPr>
  <p:notesTextViewPr>
    <p:cViewPr>
      <p:scale>
        <a:sx n="1" d="1"/>
        <a:sy n="1" d="1"/>
      </p:scale>
      <p:origin x="0" y="0"/>
    </p:cViewPr>
  </p:notesTextViewPr>
  <p:gridSpacing cx="114300" cy="1143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04133-B5B0-4351-8158-4F0E5EB1E2BF}" type="datetimeFigureOut">
              <a:rPr lang="en-US" smtClean="0"/>
              <a:t>1/12/2021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C8F7F9-57EC-49CF-9FCD-2B781E4B449F}" type="slidenum">
              <a:rPr lang="en-US" smtClean="0"/>
              <a:t>‹#›</a:t>
            </a:fld>
            <a:endParaRPr lang="en-US"/>
          </a:p>
        </p:txBody>
      </p:sp>
    </p:spTree>
    <p:extLst>
      <p:ext uri="{BB962C8B-B14F-4D97-AF65-F5344CB8AC3E}">
        <p14:creationId xmlns:p14="http://schemas.microsoft.com/office/powerpoint/2010/main" val="365164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 question to the students – see if they have any interesting ideas.</a:t>
            </a:r>
          </a:p>
          <a:p>
            <a:endParaRPr lang="en-US" dirty="0"/>
          </a:p>
          <a:p>
            <a:r>
              <a:rPr lang="en-US" dirty="0"/>
              <a:t>Pictured: </a:t>
            </a:r>
            <a:r>
              <a:rPr lang="en-US" dirty="0" err="1"/>
              <a:t>Pokemon</a:t>
            </a:r>
            <a:r>
              <a:rPr lang="en-US" dirty="0"/>
              <a:t> cards, marbles, barbie dolls</a:t>
            </a:r>
          </a:p>
          <a:p>
            <a:r>
              <a:rPr lang="en-US" dirty="0"/>
              <a:t>Other ideas: Stamps, Coins, cans, art, sports memorabilia, hats, shoes, albums</a:t>
            </a:r>
          </a:p>
        </p:txBody>
      </p:sp>
      <p:sp>
        <p:nvSpPr>
          <p:cNvPr id="4" name="Slide Number Placeholder 3"/>
          <p:cNvSpPr>
            <a:spLocks noGrp="1"/>
          </p:cNvSpPr>
          <p:nvPr>
            <p:ph type="sldNum" sz="quarter" idx="5"/>
          </p:nvPr>
        </p:nvSpPr>
        <p:spPr/>
        <p:txBody>
          <a:bodyPr/>
          <a:lstStyle/>
          <a:p>
            <a:fld id="{DEC8F7F9-57EC-49CF-9FCD-2B781E4B449F}" type="slidenum">
              <a:rPr lang="en-US" smtClean="0"/>
              <a:t>2</a:t>
            </a:fld>
            <a:endParaRPr lang="en-US"/>
          </a:p>
        </p:txBody>
      </p:sp>
    </p:spTree>
    <p:extLst>
      <p:ext uri="{BB962C8B-B14F-4D97-AF65-F5344CB8AC3E}">
        <p14:creationId xmlns:p14="http://schemas.microsoft.com/office/powerpoint/2010/main" val="4262178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 bit about selection sort. This is what the code along activity will actually use, so it is perhaps the most important algorithm to cover.</a:t>
            </a:r>
          </a:p>
          <a:p>
            <a:endParaRPr lang="en-US" dirty="0"/>
          </a:p>
          <a:p>
            <a:r>
              <a:rPr lang="en-US" dirty="0"/>
              <a:t>Explain the example list, and walk through the basic steps.</a:t>
            </a:r>
          </a:p>
          <a:p>
            <a:endParaRPr lang="en-US" dirty="0"/>
          </a:p>
          <a:p>
            <a:r>
              <a:rPr lang="en-US" dirty="0"/>
              <a:t>Show the visualization of how it works.</a:t>
            </a:r>
          </a:p>
          <a:p>
            <a:endParaRPr lang="en-US" dirty="0"/>
          </a:p>
          <a:p>
            <a:r>
              <a:rPr lang="en-US" dirty="0"/>
              <a:t>Talk through the pseudocode a bit – this will be useful for the code-along.</a:t>
            </a:r>
          </a:p>
          <a:p>
            <a:endParaRPr lang="en-US" dirty="0"/>
          </a:p>
          <a:p>
            <a:r>
              <a:rPr lang="en-US" dirty="0"/>
              <a:t>Mention the time complexity – it’s not very fast, but it works on small lists.</a:t>
            </a:r>
          </a:p>
          <a:p>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11</a:t>
            </a:fld>
            <a:endParaRPr lang="en-US"/>
          </a:p>
        </p:txBody>
      </p:sp>
    </p:spTree>
    <p:extLst>
      <p:ext uri="{BB962C8B-B14F-4D97-AF65-F5344CB8AC3E}">
        <p14:creationId xmlns:p14="http://schemas.microsoft.com/office/powerpoint/2010/main" val="2330013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BRIEFLY a bit about quicksort. It is a quicker way, but it’s more complex</a:t>
            </a:r>
          </a:p>
          <a:p>
            <a:endParaRPr lang="en-US" dirty="0"/>
          </a:p>
          <a:p>
            <a:r>
              <a:rPr lang="en-US" dirty="0"/>
              <a:t>Walk through the basic steps.</a:t>
            </a:r>
          </a:p>
          <a:p>
            <a:endParaRPr lang="en-US" dirty="0"/>
          </a:p>
          <a:p>
            <a:r>
              <a:rPr lang="en-US" dirty="0"/>
              <a:t>Show the visualization of how it works.</a:t>
            </a:r>
          </a:p>
          <a:p>
            <a:endParaRPr lang="en-US" dirty="0"/>
          </a:p>
          <a:p>
            <a:r>
              <a:rPr lang="en-US" dirty="0"/>
              <a:t>Talk through the pseudocode a bit.</a:t>
            </a:r>
          </a:p>
          <a:p>
            <a:endParaRPr lang="en-US" dirty="0"/>
          </a:p>
          <a:p>
            <a:r>
              <a:rPr lang="en-US" dirty="0"/>
              <a:t>Mention the time complexity – it’s significantly faster than selection sort.</a:t>
            </a:r>
          </a:p>
          <a:p>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12</a:t>
            </a:fld>
            <a:endParaRPr lang="en-US"/>
          </a:p>
        </p:txBody>
      </p:sp>
    </p:spTree>
    <p:extLst>
      <p:ext uri="{BB962C8B-B14F-4D97-AF65-F5344CB8AC3E}">
        <p14:creationId xmlns:p14="http://schemas.microsoft.com/office/powerpoint/2010/main" val="4058795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BRIEFLY a bit about merge sort. This is another popular method. Divide and Conquer!</a:t>
            </a:r>
          </a:p>
          <a:p>
            <a:endParaRPr lang="en-US" dirty="0"/>
          </a:p>
          <a:p>
            <a:r>
              <a:rPr lang="en-US" dirty="0"/>
              <a:t>Walk through the basic steps. Explain that “Merging” a list is quicker because the </a:t>
            </a:r>
            <a:r>
              <a:rPr lang="en-US" dirty="0" err="1"/>
              <a:t>sublists</a:t>
            </a:r>
            <a:r>
              <a:rPr lang="en-US" dirty="0"/>
              <a:t> are already in order, it simply needs to compare the first two elements</a:t>
            </a:r>
          </a:p>
          <a:p>
            <a:endParaRPr lang="en-US" dirty="0"/>
          </a:p>
          <a:p>
            <a:r>
              <a:rPr lang="en-US" dirty="0"/>
              <a:t>Show the visualization of how it works. This may require some waiting to show the interesting part of the sort.</a:t>
            </a:r>
          </a:p>
          <a:p>
            <a:endParaRPr lang="en-US" dirty="0"/>
          </a:p>
          <a:p>
            <a:r>
              <a:rPr lang="en-US" dirty="0"/>
              <a:t>Talk through the pseudocode a bit. It’s a little tough to explain, hopefully the visualization makes more sense.</a:t>
            </a:r>
          </a:p>
          <a:p>
            <a:endParaRPr lang="en-US" dirty="0"/>
          </a:p>
          <a:p>
            <a:r>
              <a:rPr lang="en-US" dirty="0"/>
              <a:t>Mention the time complexity – it’s about the same as quicksort. Technically quicksort is n squared (in the worst case), so this has that advantage – but it depends on the data set.</a:t>
            </a:r>
          </a:p>
          <a:p>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13</a:t>
            </a:fld>
            <a:endParaRPr lang="en-US"/>
          </a:p>
        </p:txBody>
      </p:sp>
    </p:spTree>
    <p:extLst>
      <p:ext uri="{BB962C8B-B14F-4D97-AF65-F5344CB8AC3E}">
        <p14:creationId xmlns:p14="http://schemas.microsoft.com/office/powerpoint/2010/main" val="2424953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this briefly.</a:t>
            </a:r>
          </a:p>
        </p:txBody>
      </p:sp>
      <p:sp>
        <p:nvSpPr>
          <p:cNvPr id="4" name="Slide Number Placeholder 3"/>
          <p:cNvSpPr>
            <a:spLocks noGrp="1"/>
          </p:cNvSpPr>
          <p:nvPr>
            <p:ph type="sldNum" sz="quarter" idx="5"/>
          </p:nvPr>
        </p:nvSpPr>
        <p:spPr/>
        <p:txBody>
          <a:bodyPr/>
          <a:lstStyle/>
          <a:p>
            <a:fld id="{DEC8F7F9-57EC-49CF-9FCD-2B781E4B449F}" type="slidenum">
              <a:rPr lang="en-US" smtClean="0"/>
              <a:t>14</a:t>
            </a:fld>
            <a:endParaRPr lang="en-US"/>
          </a:p>
        </p:txBody>
      </p:sp>
    </p:spTree>
    <p:extLst>
      <p:ext uri="{BB962C8B-B14F-4D97-AF65-F5344CB8AC3E}">
        <p14:creationId xmlns:p14="http://schemas.microsoft.com/office/powerpoint/2010/main" val="235284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cover some sorting algorithms that have no practical usefulness whatsoever.</a:t>
            </a:r>
          </a:p>
        </p:txBody>
      </p:sp>
      <p:sp>
        <p:nvSpPr>
          <p:cNvPr id="4" name="Slide Number Placeholder 3"/>
          <p:cNvSpPr>
            <a:spLocks noGrp="1"/>
          </p:cNvSpPr>
          <p:nvPr>
            <p:ph type="sldNum" sz="quarter" idx="5"/>
          </p:nvPr>
        </p:nvSpPr>
        <p:spPr/>
        <p:txBody>
          <a:bodyPr/>
          <a:lstStyle/>
          <a:p>
            <a:fld id="{DEC8F7F9-57EC-49CF-9FCD-2B781E4B449F}" type="slidenum">
              <a:rPr lang="en-US" smtClean="0"/>
              <a:t>15</a:t>
            </a:fld>
            <a:endParaRPr lang="en-US"/>
          </a:p>
        </p:txBody>
      </p:sp>
    </p:spTree>
    <p:extLst>
      <p:ext uri="{BB962C8B-B14F-4D97-AF65-F5344CB8AC3E}">
        <p14:creationId xmlns:p14="http://schemas.microsoft.com/office/powerpoint/2010/main" val="7832595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this briefly. This is just for fun: go over </a:t>
            </a:r>
            <a:r>
              <a:rPr lang="en-US" dirty="0" err="1"/>
              <a:t>bogosort</a:t>
            </a:r>
            <a:r>
              <a:rPr lang="en-US" dirty="0"/>
              <a:t>. First go through the normal </a:t>
            </a:r>
            <a:r>
              <a:rPr lang="en-US" dirty="0" err="1"/>
              <a:t>bogosort</a:t>
            </a:r>
            <a:r>
              <a:rPr lang="en-US" dirty="0"/>
              <a:t>/</a:t>
            </a:r>
            <a:r>
              <a:rPr lang="en-US" dirty="0" err="1"/>
              <a:t>permutationsort</a:t>
            </a:r>
            <a:r>
              <a:rPr lang="en-US" dirty="0"/>
              <a:t> algorithm. Then, consider the “many worlds” interpretation of quantum mechanics.</a:t>
            </a:r>
          </a:p>
          <a:p>
            <a:endParaRPr lang="en-US" dirty="0"/>
          </a:p>
          <a:p>
            <a:r>
              <a:rPr lang="en-US" dirty="0"/>
              <a:t>Basically, there are infinite worlds, and every piece of quantum information that is unobserved can have any value. Go through the quantum </a:t>
            </a:r>
            <a:r>
              <a:rPr lang="en-US" dirty="0" err="1"/>
              <a:t>bogosort</a:t>
            </a:r>
            <a:r>
              <a:rPr lang="en-US" dirty="0"/>
              <a:t> algorithm.</a:t>
            </a:r>
          </a:p>
          <a:p>
            <a:endParaRPr lang="en-US" dirty="0"/>
          </a:p>
          <a:p>
            <a:r>
              <a:rPr lang="en-US" dirty="0"/>
              <a:t>The idea is simply to randomize the list, and expect that in some universes, the list will be sorted. All other universes do not need to exist, and can be destroyed. Remaining universes contain sorted lists.</a:t>
            </a:r>
          </a:p>
        </p:txBody>
      </p:sp>
      <p:sp>
        <p:nvSpPr>
          <p:cNvPr id="4" name="Slide Number Placeholder 3"/>
          <p:cNvSpPr>
            <a:spLocks noGrp="1"/>
          </p:cNvSpPr>
          <p:nvPr>
            <p:ph type="sldNum" sz="quarter" idx="5"/>
          </p:nvPr>
        </p:nvSpPr>
        <p:spPr/>
        <p:txBody>
          <a:bodyPr/>
          <a:lstStyle/>
          <a:p>
            <a:fld id="{DEC8F7F9-57EC-49CF-9FCD-2B781E4B449F}" type="slidenum">
              <a:rPr lang="en-US" smtClean="0"/>
              <a:t>16</a:t>
            </a:fld>
            <a:endParaRPr lang="en-US"/>
          </a:p>
        </p:txBody>
      </p:sp>
    </p:spTree>
    <p:extLst>
      <p:ext uri="{BB962C8B-B14F-4D97-AF65-F5344CB8AC3E}">
        <p14:creationId xmlns:p14="http://schemas.microsoft.com/office/powerpoint/2010/main" val="25561042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this briefly. This one is also just for fun. It kind of works, but it breaks down when it has to scale (like several things in computer science).</a:t>
            </a:r>
          </a:p>
        </p:txBody>
      </p:sp>
      <p:sp>
        <p:nvSpPr>
          <p:cNvPr id="4" name="Slide Number Placeholder 3"/>
          <p:cNvSpPr>
            <a:spLocks noGrp="1"/>
          </p:cNvSpPr>
          <p:nvPr>
            <p:ph type="sldNum" sz="quarter" idx="5"/>
          </p:nvPr>
        </p:nvSpPr>
        <p:spPr/>
        <p:txBody>
          <a:bodyPr/>
          <a:lstStyle/>
          <a:p>
            <a:fld id="{DEC8F7F9-57EC-49CF-9FCD-2B781E4B449F}" type="slidenum">
              <a:rPr lang="en-US" smtClean="0"/>
              <a:t>17</a:t>
            </a:fld>
            <a:endParaRPr lang="en-US"/>
          </a:p>
        </p:txBody>
      </p:sp>
    </p:spTree>
    <p:extLst>
      <p:ext uri="{BB962C8B-B14F-4D97-AF65-F5344CB8AC3E}">
        <p14:creationId xmlns:p14="http://schemas.microsoft.com/office/powerpoint/2010/main" val="3743267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four main collections in Python. We will focus on lists and dictionaries.</a:t>
            </a:r>
          </a:p>
          <a:p>
            <a:endParaRPr lang="en-US" dirty="0"/>
          </a:p>
          <a:p>
            <a:r>
              <a:rPr lang="en-US" dirty="0"/>
              <a:t>Tuples and Sets are other data types in Python, but we will not discuss them.</a:t>
            </a:r>
          </a:p>
        </p:txBody>
      </p:sp>
      <p:sp>
        <p:nvSpPr>
          <p:cNvPr id="4" name="Slide Number Placeholder 3"/>
          <p:cNvSpPr>
            <a:spLocks noGrp="1"/>
          </p:cNvSpPr>
          <p:nvPr>
            <p:ph type="sldNum" sz="quarter" idx="5"/>
          </p:nvPr>
        </p:nvSpPr>
        <p:spPr/>
        <p:txBody>
          <a:bodyPr/>
          <a:lstStyle/>
          <a:p>
            <a:fld id="{DEC8F7F9-57EC-49CF-9FCD-2B781E4B449F}" type="slidenum">
              <a:rPr lang="en-US" smtClean="0"/>
              <a:t>3</a:t>
            </a:fld>
            <a:endParaRPr lang="en-US"/>
          </a:p>
        </p:txBody>
      </p:sp>
    </p:spTree>
    <p:extLst>
      <p:ext uri="{BB962C8B-B14F-4D97-AF65-F5344CB8AC3E}">
        <p14:creationId xmlns:p14="http://schemas.microsoft.com/office/powerpoint/2010/main" val="2730127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the lines of code that create a list, update it, and access values from it. Students should be familiar with lists, and the syntax in python is very similar to C# and JavaScript. The biggest difference is using “append”, but it works just like “push” or “add”.</a:t>
            </a:r>
          </a:p>
          <a:p>
            <a:endParaRPr lang="en-US" dirty="0"/>
          </a:p>
          <a:p>
            <a:r>
              <a:rPr lang="en-US" dirty="0"/>
              <a:t>Make sure to ask the students for values along the way.</a:t>
            </a:r>
          </a:p>
        </p:txBody>
      </p:sp>
      <p:sp>
        <p:nvSpPr>
          <p:cNvPr id="4" name="Slide Number Placeholder 3"/>
          <p:cNvSpPr>
            <a:spLocks noGrp="1"/>
          </p:cNvSpPr>
          <p:nvPr>
            <p:ph type="sldNum" sz="quarter" idx="5"/>
          </p:nvPr>
        </p:nvSpPr>
        <p:spPr/>
        <p:txBody>
          <a:bodyPr/>
          <a:lstStyle/>
          <a:p>
            <a:fld id="{DEC8F7F9-57EC-49CF-9FCD-2B781E4B449F}" type="slidenum">
              <a:rPr lang="en-US" smtClean="0"/>
              <a:t>4</a:t>
            </a:fld>
            <a:endParaRPr lang="en-US"/>
          </a:p>
        </p:txBody>
      </p:sp>
    </p:spTree>
    <p:extLst>
      <p:ext uri="{BB962C8B-B14F-4D97-AF65-F5344CB8AC3E}">
        <p14:creationId xmlns:p14="http://schemas.microsoft.com/office/powerpoint/2010/main" val="1621569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how the </a:t>
            </a:r>
            <a:r>
              <a:rPr lang="en-US" b="1" dirty="0"/>
              <a:t>for</a:t>
            </a:r>
            <a:r>
              <a:rPr lang="en-US" b="0" dirty="0"/>
              <a:t> loop works in Python. It works like a </a:t>
            </a:r>
            <a:r>
              <a:rPr lang="en-US" b="1" dirty="0"/>
              <a:t>foreach</a:t>
            </a:r>
            <a:r>
              <a:rPr lang="en-US" b="0" dirty="0"/>
              <a:t> loop in other languages. Start with an example: a list contains two </a:t>
            </a:r>
            <a:r>
              <a:rPr lang="en-US" b="0" dirty="0" err="1"/>
              <a:t>pokemon</a:t>
            </a:r>
            <a:r>
              <a:rPr lang="en-US" b="0" dirty="0"/>
              <a:t>. The program loops through each (setting the variable as “poke”) and then prints it. The output is the values in the list.</a:t>
            </a:r>
          </a:p>
          <a:p>
            <a:endParaRPr lang="en-US" b="0" dirty="0"/>
          </a:p>
          <a:p>
            <a:r>
              <a:rPr lang="en-US" b="0" dirty="0"/>
              <a:t>The syntax is </a:t>
            </a:r>
            <a:r>
              <a:rPr lang="en-US" b="1" dirty="0"/>
              <a:t>for</a:t>
            </a:r>
            <a:r>
              <a:rPr lang="en-US" b="0" dirty="0"/>
              <a:t> … </a:t>
            </a:r>
            <a:r>
              <a:rPr lang="en-US" b="1" dirty="0"/>
              <a:t>in</a:t>
            </a:r>
            <a:r>
              <a:rPr lang="en-US" b="0" dirty="0"/>
              <a:t> … :</a:t>
            </a:r>
          </a:p>
          <a:p>
            <a:r>
              <a:rPr lang="en-US" b="0" dirty="0"/>
              <a:t>The loop sets the &lt;var&gt; keyword to the current value in the list (until it reaches the end of the list)</a:t>
            </a:r>
            <a:endParaRPr lang="en-US" b="1" dirty="0"/>
          </a:p>
        </p:txBody>
      </p:sp>
      <p:sp>
        <p:nvSpPr>
          <p:cNvPr id="4" name="Slide Number Placeholder 3"/>
          <p:cNvSpPr>
            <a:spLocks noGrp="1"/>
          </p:cNvSpPr>
          <p:nvPr>
            <p:ph type="sldNum" sz="quarter" idx="5"/>
          </p:nvPr>
        </p:nvSpPr>
        <p:spPr/>
        <p:txBody>
          <a:bodyPr/>
          <a:lstStyle/>
          <a:p>
            <a:fld id="{DEC8F7F9-57EC-49CF-9FCD-2B781E4B449F}" type="slidenum">
              <a:rPr lang="en-US" smtClean="0"/>
              <a:t>5</a:t>
            </a:fld>
            <a:endParaRPr lang="en-US"/>
          </a:p>
        </p:txBody>
      </p:sp>
    </p:spTree>
    <p:extLst>
      <p:ext uri="{BB962C8B-B14F-4D97-AF65-F5344CB8AC3E}">
        <p14:creationId xmlns:p14="http://schemas.microsoft.com/office/powerpoint/2010/main" val="2358644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dictionaries through the concept of English dictionaries: each </a:t>
            </a:r>
            <a:r>
              <a:rPr lang="en-US" i="1" dirty="0"/>
              <a:t>word</a:t>
            </a:r>
            <a:r>
              <a:rPr lang="en-US" i="0" dirty="0"/>
              <a:t> has a </a:t>
            </a:r>
            <a:r>
              <a:rPr lang="en-US" i="1" dirty="0"/>
              <a:t>definition. </a:t>
            </a:r>
            <a:r>
              <a:rPr lang="en-US" i="0" dirty="0"/>
              <a:t>Ask the students for some word definitions, then reveal the answers.</a:t>
            </a:r>
          </a:p>
          <a:p>
            <a:endParaRPr lang="en-US" i="0" dirty="0"/>
          </a:p>
          <a:p>
            <a:r>
              <a:rPr lang="en-US" i="0" dirty="0"/>
              <a:t>Similar to a physical dictionary, in a Python dictionary, each key has a value. For example, a </a:t>
            </a:r>
            <a:r>
              <a:rPr lang="en-US" i="0" dirty="0" err="1"/>
              <a:t>pokemon</a:t>
            </a:r>
            <a:r>
              <a:rPr lang="en-US" i="0" dirty="0"/>
              <a:t> could be stored in a Python dictionary by mapping </a:t>
            </a:r>
            <a:r>
              <a:rPr lang="en-US" i="1" dirty="0"/>
              <a:t>properties</a:t>
            </a:r>
            <a:r>
              <a:rPr lang="en-US" i="0" dirty="0"/>
              <a:t> to values. </a:t>
            </a:r>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6</a:t>
            </a:fld>
            <a:endParaRPr lang="en-US"/>
          </a:p>
        </p:txBody>
      </p:sp>
    </p:spTree>
    <p:extLst>
      <p:ext uri="{BB962C8B-B14F-4D97-AF65-F5344CB8AC3E}">
        <p14:creationId xmlns:p14="http://schemas.microsoft.com/office/powerpoint/2010/main" val="2239499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Running the </a:t>
            </a:r>
            <a:r>
              <a:rPr lang="en-US" b="1" dirty="0"/>
              <a:t>pika = { }</a:t>
            </a:r>
            <a:r>
              <a:rPr lang="en-US" b="0" dirty="0"/>
              <a:t> block will </a:t>
            </a:r>
            <a:r>
              <a:rPr lang="en-US" b="0" i="1" dirty="0"/>
              <a:t>create</a:t>
            </a:r>
            <a:r>
              <a:rPr lang="en-US" b="0" i="0" dirty="0"/>
              <a:t> a new dictionary named </a:t>
            </a:r>
            <a:r>
              <a:rPr lang="en-US" b="1" i="0" dirty="0"/>
              <a:t>pika</a:t>
            </a:r>
            <a:r>
              <a:rPr lang="en-US" b="0" i="0" dirty="0"/>
              <a:t>. The dictionary will have two key-value pairs: </a:t>
            </a:r>
            <a:r>
              <a:rPr lang="en-US" b="1" i="0" dirty="0"/>
              <a:t>type -&gt; electric</a:t>
            </a:r>
            <a:r>
              <a:rPr lang="en-US" b="0" i="0" dirty="0"/>
              <a:t> and </a:t>
            </a:r>
            <a:r>
              <a:rPr lang="en-US" b="1" i="0" dirty="0"/>
              <a:t>name -&gt; Pikachu</a:t>
            </a:r>
            <a:r>
              <a:rPr lang="en-US" b="0" i="0" dirty="0"/>
              <a:t>.</a:t>
            </a:r>
          </a:p>
          <a:p>
            <a:endParaRPr lang="en-US" b="0" i="0" dirty="0"/>
          </a:p>
          <a:p>
            <a:r>
              <a:rPr lang="en-US" b="0" i="0" dirty="0"/>
              <a:t>Setting the “hp” key to a value of 50 will add it to the “pika” dictionary.</a:t>
            </a:r>
          </a:p>
          <a:p>
            <a:endParaRPr lang="en-US" b="0" i="0" dirty="0"/>
          </a:p>
          <a:p>
            <a:r>
              <a:rPr lang="en-US" b="0" i="0" dirty="0"/>
              <a:t>Accessing the “name” key will return the value, and store it in the “me” variable.</a:t>
            </a:r>
          </a:p>
          <a:p>
            <a:endParaRPr lang="en-US" b="0" i="0" dirty="0"/>
          </a:p>
          <a:p>
            <a:r>
              <a:rPr lang="en-US" b="0" i="0" dirty="0"/>
              <a:t>Printing out a message will use the “me” variable.</a:t>
            </a:r>
          </a:p>
          <a:p>
            <a:endParaRPr lang="en-US" b="0" i="0" dirty="0"/>
          </a:p>
          <a:p>
            <a:r>
              <a:rPr lang="en-US" b="0" i="0" dirty="0"/>
              <a:t>Printing out the whole “pika” dictionary will display all the key-value pairs.</a:t>
            </a:r>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7</a:t>
            </a:fld>
            <a:endParaRPr lang="en-US"/>
          </a:p>
        </p:txBody>
      </p:sp>
    </p:spTree>
    <p:extLst>
      <p:ext uri="{BB962C8B-B14F-4D97-AF65-F5344CB8AC3E}">
        <p14:creationId xmlns:p14="http://schemas.microsoft.com/office/powerpoint/2010/main" val="2419443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we’ve talked about some data structures… but how can we use them?</a:t>
            </a:r>
          </a:p>
          <a:p>
            <a:endParaRPr lang="en-US" dirty="0"/>
          </a:p>
          <a:p>
            <a:r>
              <a:rPr lang="en-US" dirty="0"/>
              <a:t>Show the animation – sorting the letters of the word ALGORITHM alphabetically.</a:t>
            </a:r>
          </a:p>
        </p:txBody>
      </p:sp>
      <p:sp>
        <p:nvSpPr>
          <p:cNvPr id="4" name="Slide Number Placeholder 3"/>
          <p:cNvSpPr>
            <a:spLocks noGrp="1"/>
          </p:cNvSpPr>
          <p:nvPr>
            <p:ph type="sldNum" sz="quarter" idx="5"/>
          </p:nvPr>
        </p:nvSpPr>
        <p:spPr/>
        <p:txBody>
          <a:bodyPr/>
          <a:lstStyle/>
          <a:p>
            <a:fld id="{DEC8F7F9-57EC-49CF-9FCD-2B781E4B449F}" type="slidenum">
              <a:rPr lang="en-US" smtClean="0"/>
              <a:t>8</a:t>
            </a:fld>
            <a:endParaRPr lang="en-US"/>
          </a:p>
        </p:txBody>
      </p:sp>
    </p:spTree>
    <p:extLst>
      <p:ext uri="{BB962C8B-B14F-4D97-AF65-F5344CB8AC3E}">
        <p14:creationId xmlns:p14="http://schemas.microsoft.com/office/powerpoint/2010/main" val="2271808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 students if they know what an algorithm is. Show the dictionary definition, and explain a little bit about algorithms. Emphasize that algorithms are </a:t>
            </a:r>
            <a:r>
              <a:rPr lang="en-US" i="1" dirty="0"/>
              <a:t>theory</a:t>
            </a:r>
            <a:r>
              <a:rPr lang="en-US" i="0" dirty="0"/>
              <a:t> that can be </a:t>
            </a:r>
            <a:r>
              <a:rPr lang="en-US" i="1" dirty="0"/>
              <a:t>implemented</a:t>
            </a:r>
            <a:r>
              <a:rPr lang="en-US" b="1" i="1" dirty="0"/>
              <a:t>. </a:t>
            </a:r>
          </a:p>
          <a:p>
            <a:endParaRPr lang="en-US" b="1" i="1" dirty="0"/>
          </a:p>
          <a:p>
            <a:r>
              <a:rPr lang="en-US" b="1" i="1" dirty="0"/>
              <a:t>Algorithms themselves are not code; however, developers write code USING algorithms.</a:t>
            </a:r>
          </a:p>
          <a:p>
            <a:endParaRPr lang="en-US" b="1" i="1" dirty="0"/>
          </a:p>
          <a:p>
            <a:r>
              <a:rPr lang="en-US" b="0" i="0" dirty="0"/>
              <a:t>Ask students if they can name any data structures (hint: we just talked about two)</a:t>
            </a:r>
          </a:p>
        </p:txBody>
      </p:sp>
      <p:sp>
        <p:nvSpPr>
          <p:cNvPr id="4" name="Slide Number Placeholder 3"/>
          <p:cNvSpPr>
            <a:spLocks noGrp="1"/>
          </p:cNvSpPr>
          <p:nvPr>
            <p:ph type="sldNum" sz="quarter" idx="5"/>
          </p:nvPr>
        </p:nvSpPr>
        <p:spPr/>
        <p:txBody>
          <a:bodyPr/>
          <a:lstStyle/>
          <a:p>
            <a:fld id="{DEC8F7F9-57EC-49CF-9FCD-2B781E4B449F}" type="slidenum">
              <a:rPr lang="en-US" smtClean="0"/>
              <a:t>9</a:t>
            </a:fld>
            <a:endParaRPr lang="en-US"/>
          </a:p>
        </p:txBody>
      </p:sp>
    </p:spTree>
    <p:extLst>
      <p:ext uri="{BB962C8B-B14F-4D97-AF65-F5344CB8AC3E}">
        <p14:creationId xmlns:p14="http://schemas.microsoft.com/office/powerpoint/2010/main" val="1421299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basic idea of a sorting algorithm. Note that students will not have to come up with their own algorithms for sorting – they will just be using existing algorithms.</a:t>
            </a:r>
          </a:p>
          <a:p>
            <a:endParaRPr lang="en-US" dirty="0"/>
          </a:p>
          <a:p>
            <a:r>
              <a:rPr lang="en-US" dirty="0"/>
              <a:t>Reference: https://en.wikipedia.org/wiki/Sorting_algorithm</a:t>
            </a:r>
          </a:p>
          <a:p>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10</a:t>
            </a:fld>
            <a:endParaRPr lang="en-US"/>
          </a:p>
        </p:txBody>
      </p:sp>
    </p:spTree>
    <p:extLst>
      <p:ext uri="{BB962C8B-B14F-4D97-AF65-F5344CB8AC3E}">
        <p14:creationId xmlns:p14="http://schemas.microsoft.com/office/powerpoint/2010/main" val="1724920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gradFill>
            <a:gsLst>
              <a:gs pos="1000">
                <a:schemeClr val="accent2"/>
              </a:gs>
              <a:gs pos="99000">
                <a:schemeClr val="accent1"/>
              </a:gs>
            </a:gsLst>
            <a:lin ang="2700000" scaled="0"/>
          </a:gradFill>
        </p:spPr>
        <p:txBody>
          <a:bodyPr wrap="non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accent3"/>
                </a:solidFill>
              </a:defRPr>
            </a:lvl1pPr>
          </a:lstStyle>
          <a:p>
            <a:fld id="{1C2D31DE-C454-491C-B5C3-F097855E3DF7}" type="datetime4">
              <a:rPr lang="en-US" smtClean="0"/>
              <a:pPr/>
              <a:t>January 12, 2021</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lvl1pPr>
          </a:lstStyle>
          <a:p>
            <a:endParaRPr lang="en-US" dirty="0"/>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3233982278"/>
      </p:ext>
    </p:extLst>
  </p:cSld>
  <p:clrMapOvr>
    <a:masterClrMapping/>
  </p:clrMapOvr>
  <p:transition>
    <p:fade/>
  </p:transition>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userDrawn="1"/>
        </p:nvSpPr>
        <p:spPr bwMode="auto">
          <a:xfrm>
            <a:off x="0" y="0"/>
            <a:ext cx="5181600" cy="68580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381000" y="2062162"/>
            <a:ext cx="4572000" cy="2738438"/>
          </a:xfrm>
        </p:spPr>
        <p:txBody>
          <a:bodyPr anchor="ct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p:nvPr>
        </p:nvSpPr>
        <p:spPr>
          <a:xfrm>
            <a:off x="5410200" y="2062162"/>
            <a:ext cx="6400800" cy="2738438"/>
          </a:xfrm>
        </p:spPr>
        <p:txBody>
          <a:bodyPr anchor="ctr">
            <a:normAutofit/>
          </a:bodyPr>
          <a:lstStyle>
            <a:lvl1pPr marL="344488" indent="-231775">
              <a:buFont typeface="Wingdings" panose="05000000000000000000" pitchFamily="2" charset="2"/>
              <a:buChar char="§"/>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1/12/2021</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8128402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275844" y="274320"/>
            <a:ext cx="11640312" cy="6309360"/>
          </a:xfrm>
          <a:solidFill>
            <a:schemeClr val="accent5"/>
          </a:solidFill>
        </p:spPr>
        <p:txBody>
          <a:bodyPr/>
          <a:lstStyle>
            <a:lvl1pPr>
              <a:defRPr baseline="0"/>
            </a:lvl1pPr>
          </a:lstStyle>
          <a:p>
            <a:r>
              <a:rPr lang="en-US" dirty="0"/>
              <a:t>Click icon to add picture</a:t>
            </a: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4343400"/>
            <a:ext cx="10972800" cy="1828800"/>
          </a:xfrm>
        </p:spPr>
        <p:txBody>
          <a:bodyPr anchor="ctr">
            <a:normAutofit/>
          </a:bodyPr>
          <a:lstStyle>
            <a:lvl1pPr>
              <a:defRPr sz="48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1/12/2021</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3413598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userDrawn="1"/>
        </p:nvSpPr>
        <p:spPr bwMode="auto">
          <a:xfrm>
            <a:off x="0" y="0"/>
            <a:ext cx="12192000" cy="6858000"/>
          </a:xfrm>
          <a:prstGeom prst="rect">
            <a:avLst/>
          </a:prstGeom>
          <a:gradFill>
            <a:gsLst>
              <a:gs pos="1000">
                <a:schemeClr val="accent2"/>
              </a:gs>
              <a:gs pos="99000">
                <a:schemeClr val="accent1"/>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2741120"/>
            <a:ext cx="10972800" cy="1375761"/>
          </a:xfrm>
        </p:spPr>
        <p:txBody>
          <a:bodyPr anchor="ctr">
            <a:spAutoFit/>
          </a:bodyPr>
          <a:lstStyle>
            <a:lvl1pPr>
              <a:defRPr sz="48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1/12/2021</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07632108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5486401"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143000"/>
            <a:ext cx="5486400" cy="5257739"/>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Date Placeholder 9"/>
          <p:cNvSpPr>
            <a:spLocks noGrp="1"/>
          </p:cNvSpPr>
          <p:nvPr>
            <p:ph type="dt" sz="half" idx="10"/>
          </p:nvPr>
        </p:nvSpPr>
        <p:spPr/>
        <p:txBody>
          <a:bodyPr/>
          <a:lstStyle/>
          <a:p>
            <a:fld id="{5958763E-B898-436D-883D-03711491D54A}" type="datetimeFigureOut">
              <a:rPr lang="en-US" smtClean="0"/>
              <a:t>1/12/2021</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94829572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143000"/>
            <a:ext cx="3657600"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143000"/>
            <a:ext cx="36576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143000"/>
            <a:ext cx="36576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1"/>
          </p:nvPr>
        </p:nvSpPr>
        <p:spPr/>
        <p:txBody>
          <a:bodyPr/>
          <a:lstStyle/>
          <a:p>
            <a:fld id="{5958763E-B898-436D-883D-03711491D54A}" type="datetimeFigureOut">
              <a:rPr lang="en-US" smtClean="0"/>
              <a:t>1/12/2021</a:t>
            </a:fld>
            <a:endParaRPr lang="en-US"/>
          </a:p>
        </p:txBody>
      </p:sp>
      <p:sp>
        <p:nvSpPr>
          <p:cNvPr id="8" name="Footer Placeholder 7"/>
          <p:cNvSpPr>
            <a:spLocks noGrp="1"/>
          </p:cNvSpPr>
          <p:nvPr>
            <p:ph type="ftr" sz="quarter" idx="12"/>
          </p:nvPr>
        </p:nvSpPr>
        <p:spPr/>
        <p:txBody>
          <a:bodyPr/>
          <a:lstStyle/>
          <a:p>
            <a:endParaRPr lang="en-US"/>
          </a:p>
        </p:txBody>
      </p:sp>
      <p:sp>
        <p:nvSpPr>
          <p:cNvPr id="9" name="Slide Number Placeholder 8"/>
          <p:cNvSpPr>
            <a:spLocks noGrp="1"/>
          </p:cNvSpPr>
          <p:nvPr>
            <p:ph type="sldNum" sz="quarter" idx="13"/>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9443754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Fou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a:xfrm>
            <a:off x="381000" y="228601"/>
            <a:ext cx="11430000" cy="68579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2743200"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2"/>
          </p:nvPr>
        </p:nvSpPr>
        <p:spPr/>
        <p:txBody>
          <a:bodyPr/>
          <a:lstStyle/>
          <a:p>
            <a:fld id="{5958763E-B898-436D-883D-03711491D54A}" type="datetimeFigureOut">
              <a:rPr lang="en-US" smtClean="0"/>
              <a:t>1/12/2021</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26140424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5486400" cy="457200"/>
          </a:xfrm>
          <a:solidFill>
            <a:schemeClr val="accent2"/>
          </a:solidFill>
        </p:spPr>
        <p:txBody>
          <a:bodyPr lIns="9144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54864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6324600" y="1028701"/>
            <a:ext cx="5486398" cy="457200"/>
          </a:xfrm>
          <a:solidFill>
            <a:schemeClr val="accent2"/>
          </a:solidFill>
        </p:spPr>
        <p:txBody>
          <a:bodyPr lIns="9144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6324599" y="1600202"/>
            <a:ext cx="5486399"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958763E-B898-436D-883D-03711491D54A}" type="datetimeFigureOut">
              <a:rPr lang="en-US" smtClean="0"/>
              <a:t>1/12/2021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35047176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Three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4267200"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4267200"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8153400"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8153400"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8"/>
          <p:cNvSpPr>
            <a:spLocks noGrp="1"/>
          </p:cNvSpPr>
          <p:nvPr>
            <p:ph type="dt" sz="half" idx="12"/>
          </p:nvPr>
        </p:nvSpPr>
        <p:spPr/>
        <p:txBody>
          <a:bodyPr/>
          <a:lstStyle/>
          <a:p>
            <a:fld id="{5958763E-B898-436D-883D-03711491D54A}" type="datetimeFigureOut">
              <a:rPr lang="en-US" smtClean="0"/>
              <a:t>1/12/2021</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047950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Four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32766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32766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61722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61722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B00CF78C-8FC0-4143-A3CB-0B6DAB76E384}"/>
              </a:ext>
            </a:extLst>
          </p:cNvPr>
          <p:cNvSpPr>
            <a:spLocks noGrp="1"/>
          </p:cNvSpPr>
          <p:nvPr>
            <p:ph type="body" sz="quarter" idx="12"/>
          </p:nvPr>
        </p:nvSpPr>
        <p:spPr>
          <a:xfrm>
            <a:off x="9067800"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Content Placeholder 5">
            <a:extLst>
              <a:ext uri="{FF2B5EF4-FFF2-40B4-BE49-F238E27FC236}">
                <a16:creationId xmlns:a16="http://schemas.microsoft.com/office/drawing/2014/main" id="{1097B18E-40C3-4FBF-ACEB-C69123A376C2}"/>
              </a:ext>
            </a:extLst>
          </p:cNvPr>
          <p:cNvSpPr>
            <a:spLocks noGrp="1"/>
          </p:cNvSpPr>
          <p:nvPr>
            <p:ph sz="quarter" idx="13"/>
          </p:nvPr>
        </p:nvSpPr>
        <p:spPr>
          <a:xfrm>
            <a:off x="9067800"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10"/>
          <p:cNvSpPr>
            <a:spLocks noGrp="1"/>
          </p:cNvSpPr>
          <p:nvPr>
            <p:ph type="dt" sz="half" idx="14"/>
          </p:nvPr>
        </p:nvSpPr>
        <p:spPr/>
        <p:txBody>
          <a:bodyPr/>
          <a:lstStyle/>
          <a:p>
            <a:fld id="{5958763E-B898-436D-883D-03711491D54A}" type="datetimeFigureOut">
              <a:rPr lang="en-US" smtClean="0"/>
              <a:t>1/12/2021</a:t>
            </a:fld>
            <a:endParaRPr lang="en-US"/>
          </a:p>
        </p:txBody>
      </p:sp>
      <p:sp>
        <p:nvSpPr>
          <p:cNvPr id="12" name="Footer Placeholder 11"/>
          <p:cNvSpPr>
            <a:spLocks noGrp="1"/>
          </p:cNvSpPr>
          <p:nvPr>
            <p:ph type="ftr" sz="quarter" idx="15"/>
          </p:nvPr>
        </p:nvSpPr>
        <p:spPr/>
        <p:txBody>
          <a:bodyPr/>
          <a:lstStyle/>
          <a:p>
            <a:endParaRPr lang="en-US"/>
          </a:p>
        </p:txBody>
      </p:sp>
      <p:sp>
        <p:nvSpPr>
          <p:cNvPr id="13" name="Slide Number Placeholder 12"/>
          <p:cNvSpPr>
            <a:spLocks noGrp="1"/>
          </p:cNvSpPr>
          <p:nvPr>
            <p:ph type="sldNum" sz="quarter" idx="16"/>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83152959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1/12/2021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46348944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27" name="Rectangle 26"/>
          <p:cNvSpPr/>
          <p:nvPr userDrawn="1"/>
        </p:nvSpPr>
        <p:spPr bwMode="auto">
          <a:xfrm>
            <a:off x="9525000" y="0"/>
            <a:ext cx="2667000" cy="6858000"/>
          </a:xfrm>
          <a:prstGeom prst="rect">
            <a:avLst/>
          </a:prstGeom>
          <a:solidFill>
            <a:srgbClr val="EFEFF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solidFill>
            <a:schemeClr val="accent3"/>
          </a:solidFill>
        </p:spPr>
        <p:txBody>
          <a:bodyPr wrap="non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accent3"/>
                </a:solidFill>
              </a:defRPr>
            </a:lvl1pPr>
          </a:lstStyle>
          <a:p>
            <a:fld id="{1C2D31DE-C454-491C-B5C3-F097855E3DF7}" type="datetime4">
              <a:rPr lang="en-US" smtClean="0"/>
              <a:pPr/>
              <a:t>January 12, 2021</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3292362659"/>
      </p:ext>
    </p:extLst>
  </p:cSld>
  <p:clrMapOvr>
    <a:masterClrMapping/>
  </p:clrMapOvr>
  <p:transition>
    <p:fade/>
  </p:transition>
  <p:hf sldNum="0"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ock Pale">
    <p:bg>
      <p:bgPr>
        <a:solidFill>
          <a:schemeClr val="accent5"/>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1/12/2021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14248098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ock Light">
    <p:bg>
      <p:bgPr>
        <a:solidFill>
          <a:schemeClr val="accent4"/>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1/12/2021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8621772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ock Medium">
    <p:bg>
      <p:bgPr>
        <a:solidFill>
          <a:schemeClr val="accent3"/>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1/12/2021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88534297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ock Dark">
    <p:bg>
      <p:bgPr>
        <a:solidFill>
          <a:schemeClr val="tx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1/12/2021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36328842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ock Black">
    <p:bg>
      <p:bgPr>
        <a:solidFill>
          <a:srgbClr val="000000"/>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1/12/2021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71050969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ock Primary">
    <p:bg>
      <p:bgPr>
        <a:solidFill>
          <a:schemeClr val="accent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1/12/2021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1051967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ock Secondary">
    <p:bg>
      <p:bgPr>
        <a:solidFill>
          <a:schemeClr val="accent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1/12/2021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50262655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ock Tertiary">
    <p:bg>
      <p:bgPr>
        <a:solidFill>
          <a:srgbClr val="00586F"/>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1/12/2021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80213486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ock Gradient">
    <p:bg>
      <p:bgPr>
        <a:gradFill flip="none" rotWithShape="1">
          <a:gsLst>
            <a:gs pos="0">
              <a:schemeClr val="accent2"/>
            </a:gs>
            <a:gs pos="100000">
              <a:schemeClr val="accent1"/>
            </a:gs>
          </a:gsLst>
          <a:lin ang="2700000" scaled="1"/>
          <a:tileRect/>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1/12/2021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57978718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Opening Slide">
    <p:spTree>
      <p:nvGrpSpPr>
        <p:cNvPr id="1" name=""/>
        <p:cNvGrpSpPr/>
        <p:nvPr/>
      </p:nvGrpSpPr>
      <p:grpSpPr>
        <a:xfrm>
          <a:off x="0" y="0"/>
          <a:ext cx="0" cy="0"/>
          <a:chOff x="0" y="0"/>
          <a:chExt cx="0" cy="0"/>
        </a:xfrm>
      </p:grpSpPr>
      <p:grpSp>
        <p:nvGrpSpPr>
          <p:cNvPr id="5" name="Group 4"/>
          <p:cNvGrpSpPr>
            <a:grpSpLocks noChangeAspect="1"/>
          </p:cNvGrpSpPr>
          <p:nvPr userDrawn="1"/>
        </p:nvGrpSpPr>
        <p:grpSpPr>
          <a:xfrm>
            <a:off x="4724400" y="2057400"/>
            <a:ext cx="2743200" cy="2743200"/>
            <a:chOff x="4724400" y="2057400"/>
            <a:chExt cx="2743200" cy="2743200"/>
          </a:xfrm>
        </p:grpSpPr>
        <p:sp>
          <p:nvSpPr>
            <p:cNvPr id="6" name="Rectangle 5">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7"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8"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22544458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0"/>
            <a:ext cx="9525000" cy="6858000"/>
          </a:xfrm>
          <a:prstGeom prst="rect">
            <a:avLst/>
          </a:prstGeom>
          <a:gradFill>
            <a:gsLst>
              <a:gs pos="1000">
                <a:schemeClr val="accent2"/>
              </a:gs>
              <a:gs pos="99000">
                <a:schemeClr val="accent1"/>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solidFill>
                  <a:schemeClr val="bg1"/>
                </a:solidFill>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solidFill>
            <a:schemeClr val="bg1"/>
          </a:solidFill>
        </p:spPr>
        <p:txBody>
          <a:bodyPr wrap="none" lIns="182880" tIns="91440" rIns="91440" bIns="91440" anchor="ctr" anchorCtr="0">
            <a:spAutoFit/>
          </a:bodyPr>
          <a:lstStyle>
            <a:lvl1pPr marL="0" indent="0" algn="l">
              <a:buNone/>
              <a:defRPr sz="2400" b="1" cap="all" spc="3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bg1"/>
                </a:solidFill>
              </a:defRPr>
            </a:lvl1pPr>
          </a:lstStyle>
          <a:p>
            <a:fld id="{1C2D31DE-C454-491C-B5C3-F097855E3DF7}" type="datetime4">
              <a:rPr lang="en-US" smtClean="0"/>
              <a:pPr/>
              <a:t>January 12, 2021</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solidFill>
                  <a:schemeClr val="bg1"/>
                </a:solidFill>
              </a:defRPr>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3446050400"/>
      </p:ext>
    </p:extLst>
  </p:cSld>
  <p:clrMapOvr>
    <a:masterClrMapping/>
  </p:clrMapOvr>
  <p:transition>
    <p:fade/>
  </p:transition>
  <p:hf sldNum="0" hdr="0" ftr="0"/>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Animated Opening Slide">
    <p:spTree>
      <p:nvGrpSpPr>
        <p:cNvPr id="1" name=""/>
        <p:cNvGrpSpPr/>
        <p:nvPr/>
      </p:nvGrpSpPr>
      <p:grpSpPr>
        <a:xfrm>
          <a:off x="0" y="0"/>
          <a:ext cx="0" cy="0"/>
          <a:chOff x="0" y="0"/>
          <a:chExt cx="0" cy="0"/>
        </a:xfrm>
      </p:grpSpPr>
      <p:sp>
        <p:nvSpPr>
          <p:cNvPr id="13" name="Trapezoid 12">
            <a:extLst>
              <a:ext uri="{FF2B5EF4-FFF2-40B4-BE49-F238E27FC236}">
                <a16:creationId xmlns:a16="http://schemas.microsoft.com/office/drawing/2014/main" id="{5DD5D4CC-621C-41F8-8ABA-55DAA028ECBB}"/>
              </a:ext>
            </a:extLst>
          </p:cNvPr>
          <p:cNvSpPr/>
          <p:nvPr userDrawn="1"/>
        </p:nvSpPr>
        <p:spPr>
          <a:xfrm rot="10800000">
            <a:off x="4724400" y="4191000"/>
            <a:ext cx="2743200" cy="609600"/>
          </a:xfrm>
          <a:prstGeom prst="trapezoid">
            <a:avLst>
              <a:gd name="adj" fmla="val 11742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nvGrpSpPr>
          <p:cNvPr id="2" name="Group 1"/>
          <p:cNvGrpSpPr>
            <a:grpSpLocks noChangeAspect="1"/>
          </p:cNvGrpSpPr>
          <p:nvPr userDrawn="1"/>
        </p:nvGrpSpPr>
        <p:grpSpPr>
          <a:xfrm>
            <a:off x="4724400" y="2057400"/>
            <a:ext cx="2743200" cy="2743200"/>
            <a:chOff x="4724400" y="2057400"/>
            <a:chExt cx="2743200" cy="2743200"/>
          </a:xfrm>
        </p:grpSpPr>
        <p:sp>
          <p:nvSpPr>
            <p:cNvPr id="3" name="Rectangle 2">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4"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5"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0931993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63" presetClass="path" presetSubtype="0" accel="50000" decel="50000" fill="hold" nodeType="withEffect">
                                  <p:stCondLst>
                                    <p:cond delay="0"/>
                                  </p:stCondLst>
                                  <p:childTnLst>
                                    <p:animMotion origin="layout" path="M 5.55112E-17 -0.79028 L 5.55112E-17 0 " pathEditMode="relative" rAng="0" ptsTypes="AA">
                                      <p:cBhvr>
                                        <p:cTn id="10" dur="2000" fill="hold"/>
                                        <p:tgtEl>
                                          <p:spTgt spid="2"/>
                                        </p:tgtEl>
                                        <p:attrNameLst>
                                          <p:attrName>ppt_x</p:attrName>
                                          <p:attrName>ppt_y</p:attrName>
                                        </p:attrNameLst>
                                      </p:cBhvr>
                                      <p:rCtr x="0" y="39514"/>
                                    </p:animMotion>
                                  </p:childTnLst>
                                </p:cTn>
                              </p:par>
                              <p:par>
                                <p:cTn id="11" presetID="63" presetClass="path" presetSubtype="0" accel="50000" decel="50000" fill="hold" grpId="1" nodeType="withEffect">
                                  <p:stCondLst>
                                    <p:cond delay="0"/>
                                  </p:stCondLst>
                                  <p:childTnLst>
                                    <p:animMotion origin="layout" path="M 0 -0.7007 L 0 0.04444 " pathEditMode="relative" rAng="0" ptsTypes="AA">
                                      <p:cBhvr>
                                        <p:cTn id="12" dur="2000" fill="hold"/>
                                        <p:tgtEl>
                                          <p:spTgt spid="13"/>
                                        </p:tgtEl>
                                        <p:attrNameLst>
                                          <p:attrName>ppt_x</p:attrName>
                                          <p:attrName>ppt_y</p:attrName>
                                        </p:attrNameLst>
                                      </p:cBhvr>
                                      <p:rCtr x="0" y="37245"/>
                                    </p:animMotion>
                                  </p:childTnLst>
                                </p:cTn>
                              </p:par>
                              <p:par>
                                <p:cTn id="13" presetID="6" presetClass="emph" presetSubtype="0" accel="50000" decel="50000" fill="hold" grpId="2" nodeType="withEffect">
                                  <p:stCondLst>
                                    <p:cond delay="0"/>
                                  </p:stCondLst>
                                  <p:childTnLst>
                                    <p:animScale>
                                      <p:cBhvr>
                                        <p:cTn id="14" dur="2000" fill="hold"/>
                                        <p:tgtEl>
                                          <p:spTgt spid="13"/>
                                        </p:tgtEl>
                                      </p:cBhvr>
                                      <p:by x="10000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Closing Slide">
    <p:bg>
      <p:bgPr>
        <a:solidFill>
          <a:schemeClr val="tx2"/>
        </a:solidFill>
        <a:effectLst/>
      </p:bgPr>
    </p:bg>
    <p:spTree>
      <p:nvGrpSpPr>
        <p:cNvPr id="1" name=""/>
        <p:cNvGrpSpPr/>
        <p:nvPr/>
      </p:nvGrpSpPr>
      <p:grpSpPr>
        <a:xfrm>
          <a:off x="0" y="0"/>
          <a:ext cx="0" cy="0"/>
          <a:chOff x="0" y="0"/>
          <a:chExt cx="0" cy="0"/>
        </a:xfrm>
      </p:grpSpPr>
      <p:sp>
        <p:nvSpPr>
          <p:cNvPr id="2" name="Freeform 21"/>
          <p:cNvSpPr>
            <a:spLocks noEditPoints="1"/>
          </p:cNvSpPr>
          <p:nvPr userDrawn="1"/>
        </p:nvSpPr>
        <p:spPr bwMode="auto">
          <a:xfrm>
            <a:off x="5155469" y="3117914"/>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1000">
                <a:srgbClr val="53BD4E"/>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73797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nimated Closing Slide">
    <p:bg>
      <p:bgPr>
        <a:solidFill>
          <a:schemeClr val="accent4"/>
        </a:solidFill>
        <a:effectLst/>
      </p:bgPr>
    </p:bg>
    <p:spTree>
      <p:nvGrpSpPr>
        <p:cNvPr id="1" name=""/>
        <p:cNvGrpSpPr/>
        <p:nvPr/>
      </p:nvGrpSpPr>
      <p:grpSpPr>
        <a:xfrm>
          <a:off x="0" y="0"/>
          <a:ext cx="0" cy="0"/>
          <a:chOff x="0" y="0"/>
          <a:chExt cx="0" cy="0"/>
        </a:xfrm>
      </p:grpSpPr>
      <p:sp>
        <p:nvSpPr>
          <p:cNvPr id="20" name="Rectangle 19"/>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gradFill flip="none" rotWithShape="1">
            <a:gsLst>
              <a:gs pos="1000">
                <a:srgbClr val="53BD4E"/>
              </a:gs>
              <a:gs pos="100000">
                <a:srgbClr val="00CBE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2" name="Freeform 21"/>
          <p:cNvSpPr/>
          <p:nvPr userDrawn="1"/>
        </p:nvSpPr>
        <p:spPr bwMode="auto">
          <a:xfrm flipV="1">
            <a:off x="3757578"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userDrawn="1"/>
        </p:nvSpPr>
        <p:spPr bwMode="auto">
          <a:xfrm flipH="1" flipV="1">
            <a:off x="6502400"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solidFill>
            <a:srgbClr val="56565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5" name="Rectangle 24">
            <a:extLst>
              <a:ext uri="{FF2B5EF4-FFF2-40B4-BE49-F238E27FC236}">
                <a16:creationId xmlns:a16="http://schemas.microsoft.com/office/drawing/2014/main" id="{D29DC7FE-AC82-431F-98BF-29FC267130B1}"/>
              </a:ext>
            </a:extLst>
          </p:cNvPr>
          <p:cNvSpPr/>
          <p:nvPr userDrawn="1"/>
        </p:nvSpPr>
        <p:spPr>
          <a:xfrm>
            <a:off x="4267200" y="4800600"/>
            <a:ext cx="3657600" cy="2057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6" name="Freeform 25"/>
          <p:cNvSpPr/>
          <p:nvPr userDrawn="1"/>
        </p:nvSpPr>
        <p:spPr bwMode="auto">
          <a:xfrm flipH="1">
            <a:off x="7010400" y="3824258"/>
            <a:ext cx="914400" cy="27432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26"/>
          <p:cNvSpPr/>
          <p:nvPr userDrawn="1"/>
        </p:nvSpPr>
        <p:spPr bwMode="auto">
          <a:xfrm>
            <a:off x="4267200" y="3824258"/>
            <a:ext cx="914400" cy="2743200"/>
          </a:xfrm>
          <a:custGeom>
            <a:avLst/>
            <a:gdLst>
              <a:gd name="connsiteX0" fmla="*/ 0 w 914400"/>
              <a:gd name="connsiteY0" fmla="*/ 0 h 2743200"/>
              <a:gd name="connsiteX1" fmla="*/ 457200 w 914400"/>
              <a:gd name="connsiteY1" fmla="*/ 0 h 2743200"/>
              <a:gd name="connsiteX2" fmla="*/ 914400 w 914400"/>
              <a:gd name="connsiteY2" fmla="*/ 2743200 h 2743200"/>
              <a:gd name="connsiteX3" fmla="*/ 457200 w 914400"/>
              <a:gd name="connsiteY3" fmla="*/ 2743200 h 2743200"/>
              <a:gd name="connsiteX4" fmla="*/ 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0" y="0"/>
                </a:moveTo>
                <a:lnTo>
                  <a:pt x="457200" y="0"/>
                </a:lnTo>
                <a:lnTo>
                  <a:pt x="914400" y="2743200"/>
                </a:lnTo>
                <a:lnTo>
                  <a:pt x="457200" y="2743200"/>
                </a:lnTo>
                <a:lnTo>
                  <a:pt x="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userDrawn="1"/>
        </p:nvSpPr>
        <p:spPr bwMode="auto">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21"/>
          <p:cNvSpPr>
            <a:spLocks noEditPoints="1"/>
          </p:cNvSpPr>
          <p:nvPr userDrawn="1"/>
        </p:nvSpPr>
        <p:spPr bwMode="auto">
          <a:xfrm>
            <a:off x="5155469" y="3117458"/>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0">
                <a:srgbClr val="53BD4E"/>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31" name="Text Placeholder 30"/>
          <p:cNvSpPr>
            <a:spLocks noGrp="1"/>
          </p:cNvSpPr>
          <p:nvPr>
            <p:ph type="body" sz="quarter" idx="10" hasCustomPrompt="1"/>
          </p:nvPr>
        </p:nvSpPr>
        <p:spPr>
          <a:xfrm>
            <a:off x="2438400" y="4572000"/>
            <a:ext cx="7315200" cy="457200"/>
          </a:xfrm>
        </p:spPr>
        <p:txBody>
          <a:bodyPr>
            <a:noAutofit/>
          </a:bodyPr>
          <a:lstStyle>
            <a:lvl1pPr marL="57150" indent="0" algn="ctr">
              <a:buNone/>
              <a:defRPr sz="2400">
                <a:solidFill>
                  <a:schemeClr val="bg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a:t>&lt;Call to action&gt;</a:t>
            </a:r>
          </a:p>
        </p:txBody>
      </p:sp>
    </p:spTree>
    <p:extLst>
      <p:ext uri="{BB962C8B-B14F-4D97-AF65-F5344CB8AC3E}">
        <p14:creationId xmlns:p14="http://schemas.microsoft.com/office/powerpoint/2010/main" val="15857431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grpId="0" nodeType="withEffect">
                                  <p:stCondLst>
                                    <p:cond delay="0"/>
                                  </p:stCondLst>
                                  <p:childTnLst>
                                    <p:anim calcmode="lin" valueType="num">
                                      <p:cBhvr>
                                        <p:cTn id="6" dur="500"/>
                                        <p:tgtEl>
                                          <p:spTgt spid="20"/>
                                        </p:tgtEl>
                                        <p:attrNameLst>
                                          <p:attrName>ppt_w</p:attrName>
                                        </p:attrNameLst>
                                      </p:cBhvr>
                                      <p:tavLst>
                                        <p:tav tm="0">
                                          <p:val>
                                            <p:strVal val="ppt_w"/>
                                          </p:val>
                                        </p:tav>
                                        <p:tav tm="100000">
                                          <p:val>
                                            <p:fltVal val="0"/>
                                          </p:val>
                                        </p:tav>
                                      </p:tavLst>
                                    </p:anim>
                                    <p:anim calcmode="lin" valueType="num">
                                      <p:cBhvr>
                                        <p:cTn id="7" dur="500"/>
                                        <p:tgtEl>
                                          <p:spTgt spid="20"/>
                                        </p:tgtEl>
                                        <p:attrNameLst>
                                          <p:attrName>ppt_h</p:attrName>
                                        </p:attrNameLst>
                                      </p:cBhvr>
                                      <p:tavLst>
                                        <p:tav tm="0">
                                          <p:val>
                                            <p:strVal val="ppt_h"/>
                                          </p:val>
                                        </p:tav>
                                        <p:tav tm="100000">
                                          <p:val>
                                            <p:fltVal val="0"/>
                                          </p:val>
                                        </p:tav>
                                      </p:tavLst>
                                    </p:anim>
                                    <p:animEffect transition="out" filter="fade">
                                      <p:cBhvr>
                                        <p:cTn id="8" dur="500"/>
                                        <p:tgtEl>
                                          <p:spTgt spid="20"/>
                                        </p:tgtEl>
                                      </p:cBhvr>
                                    </p:animEffect>
                                    <p:set>
                                      <p:cBhvr>
                                        <p:cTn id="9" dur="1" fill="hold">
                                          <p:stCondLst>
                                            <p:cond delay="499"/>
                                          </p:stCondLst>
                                        </p:cTn>
                                        <p:tgtEl>
                                          <p:spTgt spid="20"/>
                                        </p:tgtEl>
                                        <p:attrNameLst>
                                          <p:attrName>style.visibility</p:attrName>
                                        </p:attrNameLst>
                                      </p:cBhvr>
                                      <p:to>
                                        <p:strVal val="hidden"/>
                                      </p:to>
                                    </p:set>
                                  </p:childTnLst>
                                </p:cTn>
                              </p:par>
                            </p:childTnLst>
                          </p:cTn>
                        </p:par>
                        <p:par>
                          <p:cTn id="10" fill="hold">
                            <p:stCondLst>
                              <p:cond delay="500"/>
                            </p:stCondLst>
                            <p:childTnLst>
                              <p:par>
                                <p:cTn id="11" presetID="23" presetClass="entr" presetSubtype="16" fill="hold" grpId="2" nodeType="after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250" fill="hold"/>
                                        <p:tgtEl>
                                          <p:spTgt spid="21"/>
                                        </p:tgtEl>
                                        <p:attrNameLst>
                                          <p:attrName>ppt_w</p:attrName>
                                        </p:attrNameLst>
                                      </p:cBhvr>
                                      <p:tavLst>
                                        <p:tav tm="0">
                                          <p:val>
                                            <p:fltVal val="0"/>
                                          </p:val>
                                        </p:tav>
                                        <p:tav tm="100000">
                                          <p:val>
                                            <p:strVal val="#ppt_w"/>
                                          </p:val>
                                        </p:tav>
                                      </p:tavLst>
                                    </p:anim>
                                    <p:anim calcmode="lin" valueType="num">
                                      <p:cBhvr>
                                        <p:cTn id="14" dur="250" fill="hold"/>
                                        <p:tgtEl>
                                          <p:spTgt spid="21"/>
                                        </p:tgtEl>
                                        <p:attrNameLst>
                                          <p:attrName>ppt_h</p:attrName>
                                        </p:attrNameLst>
                                      </p:cBhvr>
                                      <p:tavLst>
                                        <p:tav tm="0">
                                          <p:val>
                                            <p:fltVal val="0"/>
                                          </p:val>
                                        </p:tav>
                                        <p:tav tm="100000">
                                          <p:val>
                                            <p:strVal val="#ppt_h"/>
                                          </p:val>
                                        </p:tav>
                                      </p:tavLst>
                                    </p:anim>
                                  </p:childTnLst>
                                </p:cTn>
                              </p:par>
                            </p:childTnLst>
                          </p:cTn>
                        </p:par>
                        <p:par>
                          <p:cTn id="15" fill="hold">
                            <p:stCondLst>
                              <p:cond delay="750"/>
                            </p:stCondLst>
                            <p:childTnLst>
                              <p:par>
                                <p:cTn id="16" presetID="1" presetClass="entr" presetSubtype="0" fill="hold" grpId="1" nodeType="afterEffect">
                                  <p:stCondLst>
                                    <p:cond delay="250"/>
                                  </p:stCondLst>
                                  <p:childTnLst>
                                    <p:set>
                                      <p:cBhvr>
                                        <p:cTn id="17" dur="1" fill="hold">
                                          <p:stCondLst>
                                            <p:cond delay="0"/>
                                          </p:stCondLst>
                                        </p:cTn>
                                        <p:tgtEl>
                                          <p:spTgt spid="25"/>
                                        </p:tgtEl>
                                        <p:attrNameLst>
                                          <p:attrName>style.visibility</p:attrName>
                                        </p:attrNameLst>
                                      </p:cBhvr>
                                      <p:to>
                                        <p:strVal val="visible"/>
                                      </p:to>
                                    </p:set>
                                  </p:childTnLst>
                                </p:cTn>
                              </p:par>
                            </p:childTnLst>
                          </p:cTn>
                        </p:par>
                        <p:par>
                          <p:cTn id="18" fill="hold">
                            <p:stCondLst>
                              <p:cond delay="1000"/>
                            </p:stCondLst>
                            <p:childTnLst>
                              <p:par>
                                <p:cTn id="19" presetID="17" presetClass="entr" presetSubtype="1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380" fill="hold"/>
                                        <p:tgtEl>
                                          <p:spTgt spid="23"/>
                                        </p:tgtEl>
                                        <p:attrNameLst>
                                          <p:attrName>ppt_w</p:attrName>
                                        </p:attrNameLst>
                                      </p:cBhvr>
                                      <p:tavLst>
                                        <p:tav tm="0">
                                          <p:val>
                                            <p:fltVal val="0"/>
                                          </p:val>
                                        </p:tav>
                                        <p:tav tm="100000">
                                          <p:val>
                                            <p:strVal val="#ppt_w"/>
                                          </p:val>
                                        </p:tav>
                                      </p:tavLst>
                                    </p:anim>
                                    <p:anim calcmode="lin" valueType="num">
                                      <p:cBhvr>
                                        <p:cTn id="22" dur="380" fill="hold"/>
                                        <p:tgtEl>
                                          <p:spTgt spid="23"/>
                                        </p:tgtEl>
                                        <p:attrNameLst>
                                          <p:attrName>ppt_h</p:attrName>
                                        </p:attrNameLst>
                                      </p:cBhvr>
                                      <p:tavLst>
                                        <p:tav tm="0">
                                          <p:val>
                                            <p:strVal val="#ppt_h"/>
                                          </p:val>
                                        </p:tav>
                                        <p:tav tm="100000">
                                          <p:val>
                                            <p:strVal val="#ppt_h"/>
                                          </p:val>
                                        </p:tav>
                                      </p:tavLst>
                                    </p:anim>
                                  </p:childTnLst>
                                </p:cTn>
                              </p:par>
                              <p:par>
                                <p:cTn id="23" presetID="17" presetClass="entr" presetSubtype="1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380" fill="hold"/>
                                        <p:tgtEl>
                                          <p:spTgt spid="22"/>
                                        </p:tgtEl>
                                        <p:attrNameLst>
                                          <p:attrName>ppt_w</p:attrName>
                                        </p:attrNameLst>
                                      </p:cBhvr>
                                      <p:tavLst>
                                        <p:tav tm="0">
                                          <p:val>
                                            <p:fltVal val="0"/>
                                          </p:val>
                                        </p:tav>
                                        <p:tav tm="100000">
                                          <p:val>
                                            <p:strVal val="#ppt_w"/>
                                          </p:val>
                                        </p:tav>
                                      </p:tavLst>
                                    </p:anim>
                                    <p:anim calcmode="lin" valueType="num">
                                      <p:cBhvr>
                                        <p:cTn id="26" dur="380" fill="hold"/>
                                        <p:tgtEl>
                                          <p:spTgt spid="22"/>
                                        </p:tgtEl>
                                        <p:attrNameLst>
                                          <p:attrName>ppt_h</p:attrName>
                                        </p:attrNameLst>
                                      </p:cBhvr>
                                      <p:tavLst>
                                        <p:tav tm="0">
                                          <p:val>
                                            <p:strVal val="#ppt_h"/>
                                          </p:val>
                                        </p:tav>
                                        <p:tav tm="100000">
                                          <p:val>
                                            <p:strVal val="#ppt_h"/>
                                          </p:val>
                                        </p:tav>
                                      </p:tavLst>
                                    </p:anim>
                                  </p:childTnLst>
                                </p:cTn>
                              </p:par>
                              <p:par>
                                <p:cTn id="27" presetID="6" presetClass="emph" presetSubtype="0" autoRev="1" fill="hold" grpId="0" nodeType="withEffect">
                                  <p:stCondLst>
                                    <p:cond delay="0"/>
                                  </p:stCondLst>
                                  <p:childTnLst>
                                    <p:animScale>
                                      <p:cBhvr>
                                        <p:cTn id="28" dur="250" fill="hold"/>
                                        <p:tgtEl>
                                          <p:spTgt spid="21"/>
                                        </p:tgtEl>
                                      </p:cBhvr>
                                      <p:by x="110000" y="100000"/>
                                    </p:animScale>
                                  </p:childTnLst>
                                </p:cTn>
                              </p:par>
                              <p:par>
                                <p:cTn id="29" presetID="17" presetClass="exit" presetSubtype="1" fill="hold" grpId="1" nodeType="withEffect">
                                  <p:stCondLst>
                                    <p:cond delay="250"/>
                                  </p:stCondLst>
                                  <p:childTnLst>
                                    <p:anim calcmode="lin" valueType="num">
                                      <p:cBhvr>
                                        <p:cTn id="30" dur="250"/>
                                        <p:tgtEl>
                                          <p:spTgt spid="21"/>
                                        </p:tgtEl>
                                        <p:attrNameLst>
                                          <p:attrName>ppt_x</p:attrName>
                                        </p:attrNameLst>
                                      </p:cBhvr>
                                      <p:tavLst>
                                        <p:tav tm="0">
                                          <p:val>
                                            <p:strVal val="ppt_x"/>
                                          </p:val>
                                        </p:tav>
                                        <p:tav tm="100000">
                                          <p:val>
                                            <p:strVal val="ppt_x"/>
                                          </p:val>
                                        </p:tav>
                                      </p:tavLst>
                                    </p:anim>
                                    <p:anim calcmode="lin" valueType="num">
                                      <p:cBhvr>
                                        <p:cTn id="31" dur="250"/>
                                        <p:tgtEl>
                                          <p:spTgt spid="21"/>
                                        </p:tgtEl>
                                        <p:attrNameLst>
                                          <p:attrName>ppt_y</p:attrName>
                                        </p:attrNameLst>
                                      </p:cBhvr>
                                      <p:tavLst>
                                        <p:tav tm="0">
                                          <p:val>
                                            <p:strVal val="ppt_y"/>
                                          </p:val>
                                        </p:tav>
                                        <p:tav tm="100000">
                                          <p:val>
                                            <p:strVal val="ppt_y-ppt_h/2"/>
                                          </p:val>
                                        </p:tav>
                                      </p:tavLst>
                                    </p:anim>
                                    <p:anim calcmode="lin" valueType="num">
                                      <p:cBhvr>
                                        <p:cTn id="32" dur="250"/>
                                        <p:tgtEl>
                                          <p:spTgt spid="21"/>
                                        </p:tgtEl>
                                        <p:attrNameLst>
                                          <p:attrName>ppt_w</p:attrName>
                                        </p:attrNameLst>
                                      </p:cBhvr>
                                      <p:tavLst>
                                        <p:tav tm="0">
                                          <p:val>
                                            <p:strVal val="ppt_w"/>
                                          </p:val>
                                        </p:tav>
                                        <p:tav tm="100000">
                                          <p:val>
                                            <p:strVal val="ppt_w"/>
                                          </p:val>
                                        </p:tav>
                                      </p:tavLst>
                                    </p:anim>
                                    <p:anim calcmode="lin" valueType="num">
                                      <p:cBhvr>
                                        <p:cTn id="33" dur="250"/>
                                        <p:tgtEl>
                                          <p:spTgt spid="21"/>
                                        </p:tgtEl>
                                        <p:attrNameLst>
                                          <p:attrName>ppt_h</p:attrName>
                                        </p:attrNameLst>
                                      </p:cBhvr>
                                      <p:tavLst>
                                        <p:tav tm="0">
                                          <p:val>
                                            <p:strVal val="ppt_h"/>
                                          </p:val>
                                        </p:tav>
                                        <p:tav tm="100000">
                                          <p:val>
                                            <p:fltVal val="0"/>
                                          </p:val>
                                        </p:tav>
                                      </p:tavLst>
                                    </p:anim>
                                    <p:set>
                                      <p:cBhvr>
                                        <p:cTn id="34" dur="1" fill="hold">
                                          <p:stCondLst>
                                            <p:cond delay="249"/>
                                          </p:stCondLst>
                                        </p:cTn>
                                        <p:tgtEl>
                                          <p:spTgt spid="21"/>
                                        </p:tgtEl>
                                        <p:attrNameLst>
                                          <p:attrName>style.visibility</p:attrName>
                                        </p:attrNameLst>
                                      </p:cBhvr>
                                      <p:to>
                                        <p:strVal val="hidden"/>
                                      </p:to>
                                    </p:set>
                                  </p:childTnLst>
                                </p:cTn>
                              </p:par>
                              <p:par>
                                <p:cTn id="35" presetID="1" presetClass="entr" presetSubtype="0" fill="hold" grpId="1"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42" presetClass="path" presetSubtype="0" accel="70000" decel="20000" fill="hold" grpId="2" nodeType="withEffect">
                                  <p:stCondLst>
                                    <p:cond delay="0"/>
                                  </p:stCondLst>
                                  <p:childTnLst>
                                    <p:animMotion origin="layout" path="M 0 0 L 0 0.4 " pathEditMode="relative" rAng="0" ptsTypes="AA">
                                      <p:cBhvr>
                                        <p:cTn id="38" dur="500" spd="-100000" fill="hold"/>
                                        <p:tgtEl>
                                          <p:spTgt spid="24"/>
                                        </p:tgtEl>
                                        <p:attrNameLst>
                                          <p:attrName>ppt_x</p:attrName>
                                          <p:attrName>ppt_y</p:attrName>
                                        </p:attrNameLst>
                                      </p:cBhvr>
                                      <p:rCtr x="0" y="20000"/>
                                    </p:animMotion>
                                  </p:childTnLst>
                                </p:cTn>
                              </p:par>
                              <p:par>
                                <p:cTn id="39" presetID="42" presetClass="path" presetSubtype="0" accel="50000" decel="50000" autoRev="1" fill="hold" grpId="0" nodeType="withEffect">
                                  <p:stCondLst>
                                    <p:cond delay="0"/>
                                  </p:stCondLst>
                                  <p:childTnLst>
                                    <p:animMotion origin="layout" path="M 0 1.11022E-16 L 0 0.01667 " pathEditMode="relative" rAng="0" ptsTypes="AA">
                                      <p:cBhvr>
                                        <p:cTn id="40" dur="130" fill="hold"/>
                                        <p:tgtEl>
                                          <p:spTgt spid="25"/>
                                        </p:tgtEl>
                                        <p:attrNameLst>
                                          <p:attrName>ppt_x</p:attrName>
                                          <p:attrName>ppt_y</p:attrName>
                                        </p:attrNameLst>
                                      </p:cBhvr>
                                      <p:rCtr x="0" y="833"/>
                                    </p:animMotion>
                                  </p:childTnLst>
                                </p:cTn>
                              </p:par>
                              <p:par>
                                <p:cTn id="41" presetID="6" presetClass="emph" presetSubtype="0" decel="50000" autoRev="1" fill="hold" grpId="0" nodeType="withEffect">
                                  <p:stCondLst>
                                    <p:cond delay="0"/>
                                  </p:stCondLst>
                                  <p:childTnLst>
                                    <p:animScale>
                                      <p:cBhvr>
                                        <p:cTn id="42" dur="130" fill="hold"/>
                                        <p:tgtEl>
                                          <p:spTgt spid="24"/>
                                        </p:tgtEl>
                                      </p:cBhvr>
                                      <p:by x="110000" y="100000"/>
                                    </p:animScale>
                                  </p:childTnLst>
                                </p:cTn>
                              </p:par>
                              <p:par>
                                <p:cTn id="43" presetID="17" presetClass="exit" presetSubtype="1" fill="hold" grpId="1" nodeType="withEffect">
                                  <p:stCondLst>
                                    <p:cond delay="170"/>
                                  </p:stCondLst>
                                  <p:childTnLst>
                                    <p:anim calcmode="lin" valueType="num">
                                      <p:cBhvr>
                                        <p:cTn id="44" dur="250"/>
                                        <p:tgtEl>
                                          <p:spTgt spid="23"/>
                                        </p:tgtEl>
                                        <p:attrNameLst>
                                          <p:attrName>ppt_x</p:attrName>
                                        </p:attrNameLst>
                                      </p:cBhvr>
                                      <p:tavLst>
                                        <p:tav tm="0">
                                          <p:val>
                                            <p:strVal val="ppt_x"/>
                                          </p:val>
                                        </p:tav>
                                        <p:tav tm="100000">
                                          <p:val>
                                            <p:strVal val="ppt_x"/>
                                          </p:val>
                                        </p:tav>
                                      </p:tavLst>
                                    </p:anim>
                                    <p:anim calcmode="lin" valueType="num">
                                      <p:cBhvr>
                                        <p:cTn id="45" dur="250"/>
                                        <p:tgtEl>
                                          <p:spTgt spid="23"/>
                                        </p:tgtEl>
                                        <p:attrNameLst>
                                          <p:attrName>ppt_y</p:attrName>
                                        </p:attrNameLst>
                                      </p:cBhvr>
                                      <p:tavLst>
                                        <p:tav tm="0">
                                          <p:val>
                                            <p:strVal val="ppt_y"/>
                                          </p:val>
                                        </p:tav>
                                        <p:tav tm="100000">
                                          <p:val>
                                            <p:strVal val="ppt_y-ppt_h/2"/>
                                          </p:val>
                                        </p:tav>
                                      </p:tavLst>
                                    </p:anim>
                                    <p:anim calcmode="lin" valueType="num">
                                      <p:cBhvr>
                                        <p:cTn id="46" dur="250"/>
                                        <p:tgtEl>
                                          <p:spTgt spid="23"/>
                                        </p:tgtEl>
                                        <p:attrNameLst>
                                          <p:attrName>ppt_w</p:attrName>
                                        </p:attrNameLst>
                                      </p:cBhvr>
                                      <p:tavLst>
                                        <p:tav tm="0">
                                          <p:val>
                                            <p:strVal val="ppt_w"/>
                                          </p:val>
                                        </p:tav>
                                        <p:tav tm="100000">
                                          <p:val>
                                            <p:strVal val="ppt_w"/>
                                          </p:val>
                                        </p:tav>
                                      </p:tavLst>
                                    </p:anim>
                                    <p:anim calcmode="lin" valueType="num">
                                      <p:cBhvr>
                                        <p:cTn id="47" dur="250"/>
                                        <p:tgtEl>
                                          <p:spTgt spid="23"/>
                                        </p:tgtEl>
                                        <p:attrNameLst>
                                          <p:attrName>ppt_h</p:attrName>
                                        </p:attrNameLst>
                                      </p:cBhvr>
                                      <p:tavLst>
                                        <p:tav tm="0">
                                          <p:val>
                                            <p:strVal val="ppt_h"/>
                                          </p:val>
                                        </p:tav>
                                        <p:tav tm="100000">
                                          <p:val>
                                            <p:fltVal val="0"/>
                                          </p:val>
                                        </p:tav>
                                      </p:tavLst>
                                    </p:anim>
                                    <p:set>
                                      <p:cBhvr>
                                        <p:cTn id="48" dur="1" fill="hold">
                                          <p:stCondLst>
                                            <p:cond delay="249"/>
                                          </p:stCondLst>
                                        </p:cTn>
                                        <p:tgtEl>
                                          <p:spTgt spid="23"/>
                                        </p:tgtEl>
                                        <p:attrNameLst>
                                          <p:attrName>style.visibility</p:attrName>
                                        </p:attrNameLst>
                                      </p:cBhvr>
                                      <p:to>
                                        <p:strVal val="hidden"/>
                                      </p:to>
                                    </p:set>
                                  </p:childTnLst>
                                </p:cTn>
                              </p:par>
                              <p:par>
                                <p:cTn id="49" presetID="17" presetClass="exit" presetSubtype="1" fill="hold" grpId="1" nodeType="withEffect">
                                  <p:stCondLst>
                                    <p:cond delay="170"/>
                                  </p:stCondLst>
                                  <p:childTnLst>
                                    <p:anim calcmode="lin" valueType="num">
                                      <p:cBhvr>
                                        <p:cTn id="50" dur="250"/>
                                        <p:tgtEl>
                                          <p:spTgt spid="22"/>
                                        </p:tgtEl>
                                        <p:attrNameLst>
                                          <p:attrName>ppt_x</p:attrName>
                                        </p:attrNameLst>
                                      </p:cBhvr>
                                      <p:tavLst>
                                        <p:tav tm="0">
                                          <p:val>
                                            <p:strVal val="ppt_x"/>
                                          </p:val>
                                        </p:tav>
                                        <p:tav tm="100000">
                                          <p:val>
                                            <p:strVal val="ppt_x"/>
                                          </p:val>
                                        </p:tav>
                                      </p:tavLst>
                                    </p:anim>
                                    <p:anim calcmode="lin" valueType="num">
                                      <p:cBhvr>
                                        <p:cTn id="51" dur="250"/>
                                        <p:tgtEl>
                                          <p:spTgt spid="22"/>
                                        </p:tgtEl>
                                        <p:attrNameLst>
                                          <p:attrName>ppt_y</p:attrName>
                                        </p:attrNameLst>
                                      </p:cBhvr>
                                      <p:tavLst>
                                        <p:tav tm="0">
                                          <p:val>
                                            <p:strVal val="ppt_y"/>
                                          </p:val>
                                        </p:tav>
                                        <p:tav tm="100000">
                                          <p:val>
                                            <p:strVal val="ppt_y-ppt_h/2"/>
                                          </p:val>
                                        </p:tav>
                                      </p:tavLst>
                                    </p:anim>
                                    <p:anim calcmode="lin" valueType="num">
                                      <p:cBhvr>
                                        <p:cTn id="52" dur="250"/>
                                        <p:tgtEl>
                                          <p:spTgt spid="22"/>
                                        </p:tgtEl>
                                        <p:attrNameLst>
                                          <p:attrName>ppt_w</p:attrName>
                                        </p:attrNameLst>
                                      </p:cBhvr>
                                      <p:tavLst>
                                        <p:tav tm="0">
                                          <p:val>
                                            <p:strVal val="ppt_w"/>
                                          </p:val>
                                        </p:tav>
                                        <p:tav tm="100000">
                                          <p:val>
                                            <p:strVal val="ppt_w"/>
                                          </p:val>
                                        </p:tav>
                                      </p:tavLst>
                                    </p:anim>
                                    <p:anim calcmode="lin" valueType="num">
                                      <p:cBhvr>
                                        <p:cTn id="53" dur="250"/>
                                        <p:tgtEl>
                                          <p:spTgt spid="22"/>
                                        </p:tgtEl>
                                        <p:attrNameLst>
                                          <p:attrName>ppt_h</p:attrName>
                                        </p:attrNameLst>
                                      </p:cBhvr>
                                      <p:tavLst>
                                        <p:tav tm="0">
                                          <p:val>
                                            <p:strVal val="ppt_h"/>
                                          </p:val>
                                        </p:tav>
                                        <p:tav tm="100000">
                                          <p:val>
                                            <p:fltVal val="0"/>
                                          </p:val>
                                        </p:tav>
                                      </p:tavLst>
                                    </p:anim>
                                    <p:set>
                                      <p:cBhvr>
                                        <p:cTn id="54" dur="1" fill="hold">
                                          <p:stCondLst>
                                            <p:cond delay="249"/>
                                          </p:stCondLst>
                                        </p:cTn>
                                        <p:tgtEl>
                                          <p:spTgt spid="22"/>
                                        </p:tgtEl>
                                        <p:attrNameLst>
                                          <p:attrName>style.visibility</p:attrName>
                                        </p:attrNameLst>
                                      </p:cBhvr>
                                      <p:to>
                                        <p:strVal val="hidden"/>
                                      </p:to>
                                    </p:set>
                                  </p:childTnLst>
                                </p:cTn>
                              </p:par>
                              <p:par>
                                <p:cTn id="55" presetID="6" presetClass="emph" presetSubtype="0" fill="hold" grpId="2" nodeType="withEffect">
                                  <p:stCondLst>
                                    <p:cond delay="170"/>
                                  </p:stCondLst>
                                  <p:childTnLst>
                                    <p:animScale>
                                      <p:cBhvr>
                                        <p:cTn id="56" dur="250" fill="hold"/>
                                        <p:tgtEl>
                                          <p:spTgt spid="23"/>
                                        </p:tgtEl>
                                      </p:cBhvr>
                                      <p:by x="150000" y="100000"/>
                                    </p:animScale>
                                  </p:childTnLst>
                                </p:cTn>
                              </p:par>
                              <p:par>
                                <p:cTn id="57" presetID="6" presetClass="emph" presetSubtype="0" fill="hold" grpId="2" nodeType="withEffect">
                                  <p:stCondLst>
                                    <p:cond delay="170"/>
                                  </p:stCondLst>
                                  <p:childTnLst>
                                    <p:animScale>
                                      <p:cBhvr>
                                        <p:cTn id="58" dur="250" fill="hold"/>
                                        <p:tgtEl>
                                          <p:spTgt spid="22"/>
                                        </p:tgtEl>
                                      </p:cBhvr>
                                      <p:by x="150000" y="100000"/>
                                    </p:animScale>
                                  </p:childTnLst>
                                </p:cTn>
                              </p:par>
                              <p:par>
                                <p:cTn id="59" presetID="10" presetClass="entr" presetSubtype="0" fill="hold" grpId="0" nodeType="withEffect">
                                  <p:stCondLst>
                                    <p:cond delay="38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250"/>
                                        <p:tgtEl>
                                          <p:spTgt spid="29"/>
                                        </p:tgtEl>
                                      </p:cBhvr>
                                    </p:animEffect>
                                  </p:childTnLst>
                                </p:cTn>
                              </p:par>
                              <p:par>
                                <p:cTn id="62" presetID="42" presetClass="path" presetSubtype="0" decel="100000" fill="hold" grpId="1" nodeType="withEffect">
                                  <p:stCondLst>
                                    <p:cond delay="380"/>
                                  </p:stCondLst>
                                  <p:childTnLst>
                                    <p:animMotion origin="layout" path="M 0 1.85185E-6 L 0 0.1 " pathEditMode="relative" rAng="0" ptsTypes="AA">
                                      <p:cBhvr>
                                        <p:cTn id="63" dur="250" spd="-100000" fill="hold"/>
                                        <p:tgtEl>
                                          <p:spTgt spid="29"/>
                                        </p:tgtEl>
                                        <p:attrNameLst>
                                          <p:attrName>ppt_x</p:attrName>
                                          <p:attrName>ppt_y</p:attrName>
                                        </p:attrNameLst>
                                      </p:cBhvr>
                                      <p:rCtr x="0" y="5000"/>
                                    </p:animMotion>
                                  </p:childTnLst>
                                </p:cTn>
                              </p:par>
                              <p:par>
                                <p:cTn id="64" presetID="17" presetClass="entr" presetSubtype="10" fill="hold" grpId="2" nodeType="withEffect">
                                  <p:stCondLst>
                                    <p:cond delay="0"/>
                                  </p:stCondLst>
                                  <p:childTnLst>
                                    <p:set>
                                      <p:cBhvr>
                                        <p:cTn id="65" dur="1" fill="hold">
                                          <p:stCondLst>
                                            <p:cond delay="0"/>
                                          </p:stCondLst>
                                        </p:cTn>
                                        <p:tgtEl>
                                          <p:spTgt spid="27"/>
                                        </p:tgtEl>
                                        <p:attrNameLst>
                                          <p:attrName>style.visibility</p:attrName>
                                        </p:attrNameLst>
                                      </p:cBhvr>
                                      <p:to>
                                        <p:strVal val="visible"/>
                                      </p:to>
                                    </p:set>
                                    <p:anim calcmode="lin" valueType="num">
                                      <p:cBhvr>
                                        <p:cTn id="66" dur="250" fill="hold"/>
                                        <p:tgtEl>
                                          <p:spTgt spid="27"/>
                                        </p:tgtEl>
                                        <p:attrNameLst>
                                          <p:attrName>ppt_w</p:attrName>
                                        </p:attrNameLst>
                                      </p:cBhvr>
                                      <p:tavLst>
                                        <p:tav tm="0">
                                          <p:val>
                                            <p:fltVal val="0"/>
                                          </p:val>
                                        </p:tav>
                                        <p:tav tm="100000">
                                          <p:val>
                                            <p:strVal val="#ppt_w"/>
                                          </p:val>
                                        </p:tav>
                                      </p:tavLst>
                                    </p:anim>
                                    <p:anim calcmode="lin" valueType="num">
                                      <p:cBhvr>
                                        <p:cTn id="67" dur="250" fill="hold"/>
                                        <p:tgtEl>
                                          <p:spTgt spid="27"/>
                                        </p:tgtEl>
                                        <p:attrNameLst>
                                          <p:attrName>ppt_h</p:attrName>
                                        </p:attrNameLst>
                                      </p:cBhvr>
                                      <p:tavLst>
                                        <p:tav tm="0">
                                          <p:val>
                                            <p:strVal val="#ppt_h"/>
                                          </p:val>
                                        </p:tav>
                                        <p:tav tm="100000">
                                          <p:val>
                                            <p:strVal val="#ppt_h"/>
                                          </p:val>
                                        </p:tav>
                                      </p:tavLst>
                                    </p:anim>
                                  </p:childTnLst>
                                </p:cTn>
                              </p:par>
                              <p:par>
                                <p:cTn id="68" presetID="42" presetClass="path" presetSubtype="0" accel="70000" decel="30000" fill="hold" grpId="0" nodeType="withEffect">
                                  <p:stCondLst>
                                    <p:cond delay="0"/>
                                  </p:stCondLst>
                                  <p:childTnLst>
                                    <p:animMotion origin="layout" path="M 5.55112E-17 -0.25764 L 5.55112E-17 0.14236 " pathEditMode="relative" rAng="0" ptsTypes="AA">
                                      <p:cBhvr>
                                        <p:cTn id="69" dur="500" spd="-100000" fill="hold"/>
                                        <p:tgtEl>
                                          <p:spTgt spid="27"/>
                                        </p:tgtEl>
                                        <p:attrNameLst>
                                          <p:attrName>ppt_x</p:attrName>
                                          <p:attrName>ppt_y</p:attrName>
                                        </p:attrNameLst>
                                      </p:cBhvr>
                                      <p:rCtr x="0" y="20000"/>
                                    </p:animMotion>
                                  </p:childTnLst>
                                </p:cTn>
                              </p:par>
                              <p:par>
                                <p:cTn id="70" presetID="6" presetClass="emph" presetSubtype="0" accel="26000" decel="74000" autoRev="1" fill="hold" grpId="1" nodeType="withEffect">
                                  <p:stCondLst>
                                    <p:cond delay="0"/>
                                  </p:stCondLst>
                                  <p:childTnLst>
                                    <p:animScale>
                                      <p:cBhvr>
                                        <p:cTn id="71" dur="250" fill="hold"/>
                                        <p:tgtEl>
                                          <p:spTgt spid="27"/>
                                        </p:tgtEl>
                                      </p:cBhvr>
                                      <p:by x="125000" y="125000"/>
                                    </p:animScale>
                                  </p:childTnLst>
                                </p:cTn>
                              </p:par>
                              <p:par>
                                <p:cTn id="72" presetID="17" presetClass="exit" presetSubtype="10" fill="hold" grpId="3" nodeType="withEffect">
                                  <p:stCondLst>
                                    <p:cond delay="130"/>
                                  </p:stCondLst>
                                  <p:childTnLst>
                                    <p:anim calcmode="lin" valueType="num">
                                      <p:cBhvr>
                                        <p:cTn id="73" dur="380"/>
                                        <p:tgtEl>
                                          <p:spTgt spid="27"/>
                                        </p:tgtEl>
                                        <p:attrNameLst>
                                          <p:attrName>ppt_w</p:attrName>
                                        </p:attrNameLst>
                                      </p:cBhvr>
                                      <p:tavLst>
                                        <p:tav tm="0">
                                          <p:val>
                                            <p:strVal val="ppt_w"/>
                                          </p:val>
                                        </p:tav>
                                        <p:tav tm="100000">
                                          <p:val>
                                            <p:fltVal val="0"/>
                                          </p:val>
                                        </p:tav>
                                      </p:tavLst>
                                    </p:anim>
                                    <p:anim calcmode="lin" valueType="num">
                                      <p:cBhvr>
                                        <p:cTn id="74" dur="380"/>
                                        <p:tgtEl>
                                          <p:spTgt spid="27"/>
                                        </p:tgtEl>
                                        <p:attrNameLst>
                                          <p:attrName>ppt_h</p:attrName>
                                        </p:attrNameLst>
                                      </p:cBhvr>
                                      <p:tavLst>
                                        <p:tav tm="0">
                                          <p:val>
                                            <p:strVal val="ppt_h"/>
                                          </p:val>
                                        </p:tav>
                                        <p:tav tm="100000">
                                          <p:val>
                                            <p:strVal val="ppt_h"/>
                                          </p:val>
                                        </p:tav>
                                      </p:tavLst>
                                    </p:anim>
                                    <p:set>
                                      <p:cBhvr>
                                        <p:cTn id="75" dur="1" fill="hold">
                                          <p:stCondLst>
                                            <p:cond delay="379"/>
                                          </p:stCondLst>
                                        </p:cTn>
                                        <p:tgtEl>
                                          <p:spTgt spid="27"/>
                                        </p:tgtEl>
                                        <p:attrNameLst>
                                          <p:attrName>style.visibility</p:attrName>
                                        </p:attrNameLst>
                                      </p:cBhvr>
                                      <p:to>
                                        <p:strVal val="hidden"/>
                                      </p:to>
                                    </p:set>
                                  </p:childTnLst>
                                </p:cTn>
                              </p:par>
                              <p:par>
                                <p:cTn id="76" presetID="17" presetClass="entr" presetSubtype="10" fill="hold" grpId="2" nodeType="withEffect">
                                  <p:stCondLst>
                                    <p:cond delay="0"/>
                                  </p:stCondLst>
                                  <p:childTnLst>
                                    <p:set>
                                      <p:cBhvr>
                                        <p:cTn id="77" dur="1" fill="hold">
                                          <p:stCondLst>
                                            <p:cond delay="0"/>
                                          </p:stCondLst>
                                        </p:cTn>
                                        <p:tgtEl>
                                          <p:spTgt spid="26"/>
                                        </p:tgtEl>
                                        <p:attrNameLst>
                                          <p:attrName>style.visibility</p:attrName>
                                        </p:attrNameLst>
                                      </p:cBhvr>
                                      <p:to>
                                        <p:strVal val="visible"/>
                                      </p:to>
                                    </p:set>
                                    <p:anim calcmode="lin" valueType="num">
                                      <p:cBhvr>
                                        <p:cTn id="78" dur="250" fill="hold"/>
                                        <p:tgtEl>
                                          <p:spTgt spid="26"/>
                                        </p:tgtEl>
                                        <p:attrNameLst>
                                          <p:attrName>ppt_w</p:attrName>
                                        </p:attrNameLst>
                                      </p:cBhvr>
                                      <p:tavLst>
                                        <p:tav tm="0">
                                          <p:val>
                                            <p:fltVal val="0"/>
                                          </p:val>
                                        </p:tav>
                                        <p:tav tm="100000">
                                          <p:val>
                                            <p:strVal val="#ppt_w"/>
                                          </p:val>
                                        </p:tav>
                                      </p:tavLst>
                                    </p:anim>
                                    <p:anim calcmode="lin" valueType="num">
                                      <p:cBhvr>
                                        <p:cTn id="79" dur="250" fill="hold"/>
                                        <p:tgtEl>
                                          <p:spTgt spid="26"/>
                                        </p:tgtEl>
                                        <p:attrNameLst>
                                          <p:attrName>ppt_h</p:attrName>
                                        </p:attrNameLst>
                                      </p:cBhvr>
                                      <p:tavLst>
                                        <p:tav tm="0">
                                          <p:val>
                                            <p:strVal val="#ppt_h"/>
                                          </p:val>
                                        </p:tav>
                                        <p:tav tm="100000">
                                          <p:val>
                                            <p:strVal val="#ppt_h"/>
                                          </p:val>
                                        </p:tav>
                                      </p:tavLst>
                                    </p:anim>
                                  </p:childTnLst>
                                </p:cTn>
                              </p:par>
                              <p:par>
                                <p:cTn id="80" presetID="42" presetClass="path" presetSubtype="0" accel="70000" decel="30000" fill="hold" grpId="0" nodeType="withEffect">
                                  <p:stCondLst>
                                    <p:cond delay="0"/>
                                  </p:stCondLst>
                                  <p:childTnLst>
                                    <p:animMotion origin="layout" path="M 0 -0.25764 L 0 0.14236 " pathEditMode="relative" rAng="0" ptsTypes="AA">
                                      <p:cBhvr>
                                        <p:cTn id="81" dur="500" spd="-100000" fill="hold"/>
                                        <p:tgtEl>
                                          <p:spTgt spid="26"/>
                                        </p:tgtEl>
                                        <p:attrNameLst>
                                          <p:attrName>ppt_x</p:attrName>
                                          <p:attrName>ppt_y</p:attrName>
                                        </p:attrNameLst>
                                      </p:cBhvr>
                                      <p:rCtr x="0" y="20000"/>
                                    </p:animMotion>
                                  </p:childTnLst>
                                </p:cTn>
                              </p:par>
                              <p:par>
                                <p:cTn id="82" presetID="6" presetClass="emph" presetSubtype="0" accel="26000" decel="74000" autoRev="1" fill="hold" grpId="1" nodeType="withEffect">
                                  <p:stCondLst>
                                    <p:cond delay="0"/>
                                  </p:stCondLst>
                                  <p:childTnLst>
                                    <p:animScale>
                                      <p:cBhvr>
                                        <p:cTn id="83" dur="250" fill="hold"/>
                                        <p:tgtEl>
                                          <p:spTgt spid="26"/>
                                        </p:tgtEl>
                                      </p:cBhvr>
                                      <p:by x="125000" y="125000"/>
                                    </p:animScale>
                                  </p:childTnLst>
                                </p:cTn>
                              </p:par>
                              <p:par>
                                <p:cTn id="84" presetID="17" presetClass="exit" presetSubtype="10" fill="hold" grpId="3" nodeType="withEffect">
                                  <p:stCondLst>
                                    <p:cond delay="130"/>
                                  </p:stCondLst>
                                  <p:childTnLst>
                                    <p:anim calcmode="lin" valueType="num">
                                      <p:cBhvr>
                                        <p:cTn id="85" dur="380"/>
                                        <p:tgtEl>
                                          <p:spTgt spid="26"/>
                                        </p:tgtEl>
                                        <p:attrNameLst>
                                          <p:attrName>ppt_w</p:attrName>
                                        </p:attrNameLst>
                                      </p:cBhvr>
                                      <p:tavLst>
                                        <p:tav tm="0">
                                          <p:val>
                                            <p:strVal val="ppt_w"/>
                                          </p:val>
                                        </p:tav>
                                        <p:tav tm="100000">
                                          <p:val>
                                            <p:fltVal val="0"/>
                                          </p:val>
                                        </p:tav>
                                      </p:tavLst>
                                    </p:anim>
                                    <p:anim calcmode="lin" valueType="num">
                                      <p:cBhvr>
                                        <p:cTn id="86" dur="380"/>
                                        <p:tgtEl>
                                          <p:spTgt spid="26"/>
                                        </p:tgtEl>
                                        <p:attrNameLst>
                                          <p:attrName>ppt_h</p:attrName>
                                        </p:attrNameLst>
                                      </p:cBhvr>
                                      <p:tavLst>
                                        <p:tav tm="0">
                                          <p:val>
                                            <p:strVal val="ppt_h"/>
                                          </p:val>
                                        </p:tav>
                                        <p:tav tm="100000">
                                          <p:val>
                                            <p:strVal val="ppt_h"/>
                                          </p:val>
                                        </p:tav>
                                      </p:tavLst>
                                    </p:anim>
                                    <p:set>
                                      <p:cBhvr>
                                        <p:cTn id="87" dur="1" fill="hold">
                                          <p:stCondLst>
                                            <p:cond delay="379"/>
                                          </p:stCondLst>
                                        </p:cTn>
                                        <p:tgtEl>
                                          <p:spTgt spid="26"/>
                                        </p:tgtEl>
                                        <p:attrNameLst>
                                          <p:attrName>style.visibility</p:attrName>
                                        </p:attrNameLst>
                                      </p:cBhvr>
                                      <p:to>
                                        <p:strVal val="hidden"/>
                                      </p:to>
                                    </p:set>
                                  </p:childTnLst>
                                </p:cTn>
                              </p:par>
                            </p:childTnLst>
                          </p:cTn>
                        </p:par>
                        <p:par>
                          <p:cTn id="88" fill="hold">
                            <p:stCondLst>
                              <p:cond delay="1630"/>
                            </p:stCondLst>
                            <p:childTnLst>
                              <p:par>
                                <p:cTn id="89" presetID="23" presetClass="entr" presetSubtype="16" fill="hold" grpId="0" nodeType="after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p:cTn id="91" dur="500" fill="hold"/>
                                        <p:tgtEl>
                                          <p:spTgt spid="28"/>
                                        </p:tgtEl>
                                        <p:attrNameLst>
                                          <p:attrName>ppt_w</p:attrName>
                                        </p:attrNameLst>
                                      </p:cBhvr>
                                      <p:tavLst>
                                        <p:tav tm="0">
                                          <p:val>
                                            <p:fltVal val="0"/>
                                          </p:val>
                                        </p:tav>
                                        <p:tav tm="100000">
                                          <p:val>
                                            <p:strVal val="#ppt_w"/>
                                          </p:val>
                                        </p:tav>
                                      </p:tavLst>
                                    </p:anim>
                                    <p:anim calcmode="lin" valueType="num">
                                      <p:cBhvr>
                                        <p:cTn id="92" dur="500" fill="hold"/>
                                        <p:tgtEl>
                                          <p:spTgt spid="28"/>
                                        </p:tgtEl>
                                        <p:attrNameLst>
                                          <p:attrName>ppt_h</p:attrName>
                                        </p:attrNameLst>
                                      </p:cBhvr>
                                      <p:tavLst>
                                        <p:tav tm="0">
                                          <p:val>
                                            <p:fltVal val="0"/>
                                          </p:val>
                                        </p:tav>
                                        <p:tav tm="100000">
                                          <p:val>
                                            <p:strVal val="#ppt_h"/>
                                          </p:val>
                                        </p:tav>
                                      </p:tavLst>
                                    </p:anim>
                                  </p:childTnLst>
                                </p:cTn>
                              </p:par>
                            </p:childTnLst>
                          </p:cTn>
                        </p:par>
                        <p:par>
                          <p:cTn id="93" fill="hold">
                            <p:stCondLst>
                              <p:cond delay="2130"/>
                            </p:stCondLst>
                            <p:childTnLst>
                              <p:par>
                                <p:cTn id="94" presetID="22" presetClass="entr" presetSubtype="8" fill="hold" grpId="0" nodeType="afterEffect">
                                  <p:stCondLst>
                                    <p:cond delay="250"/>
                                  </p:stCondLst>
                                  <p:childTnLst>
                                    <p:set>
                                      <p:cBhvr>
                                        <p:cTn id="95" dur="1" fill="hold">
                                          <p:stCondLst>
                                            <p:cond delay="0"/>
                                          </p:stCondLst>
                                        </p:cTn>
                                        <p:tgtEl>
                                          <p:spTgt spid="31"/>
                                        </p:tgtEl>
                                        <p:attrNameLst>
                                          <p:attrName>style.visibility</p:attrName>
                                        </p:attrNameLst>
                                      </p:cBhvr>
                                      <p:to>
                                        <p:strVal val="visible"/>
                                      </p:to>
                                    </p:set>
                                    <p:animEffect transition="in" filter="wipe(left)">
                                      <p:cBhvr>
                                        <p:cTn id="96"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1" grpId="2" animBg="1"/>
      <p:bldP spid="21" grpId="3" animBg="1"/>
      <p:bldP spid="21" grpId="4" animBg="1"/>
      <p:bldP spid="21" grpId="5" animBg="1"/>
      <p:bldP spid="22" grpId="0" animBg="1"/>
      <p:bldP spid="22" grpId="1" animBg="1"/>
      <p:bldP spid="22" grpId="2" animBg="1"/>
      <p:bldP spid="22" grpId="3" animBg="1"/>
      <p:bldP spid="22" grpId="4" animBg="1"/>
      <p:bldP spid="22" grpId="5" animBg="1"/>
      <p:bldP spid="23" grpId="0" animBg="1"/>
      <p:bldP spid="23" grpId="1" animBg="1"/>
      <p:bldP spid="23" grpId="2" animBg="1"/>
      <p:bldP spid="23" grpId="3" animBg="1"/>
      <p:bldP spid="23" grpId="4" animBg="1"/>
      <p:bldP spid="23" grpId="5" animBg="1"/>
      <p:bldP spid="24" grpId="0" animBg="1"/>
      <p:bldP spid="24" grpId="1" animBg="1"/>
      <p:bldP spid="24" grpId="2" animBg="1"/>
      <p:bldP spid="24" grpId="3" animBg="1"/>
      <p:bldP spid="24" grpId="4" animBg="1"/>
      <p:bldP spid="24" grpId="5" animBg="1"/>
      <p:bldP spid="25" grpId="0" animBg="1"/>
      <p:bldP spid="25" grpId="1" animBg="1"/>
      <p:bldP spid="25" grpId="2" animBg="1"/>
      <p:bldP spid="25" grpId="3" animBg="1"/>
      <p:bldP spid="26" grpId="0" animBg="1"/>
      <p:bldP spid="26" grpId="1" animBg="1"/>
      <p:bldP spid="26" grpId="2" animBg="1"/>
      <p:bldP spid="26" grpId="3" animBg="1"/>
      <p:bldP spid="26" grpId="4" animBg="1"/>
      <p:bldP spid="26" grpId="5" animBg="1"/>
      <p:bldP spid="26" grpId="6" animBg="1"/>
      <p:bldP spid="26" grpId="7" animBg="1"/>
      <p:bldP spid="27" grpId="0" animBg="1"/>
      <p:bldP spid="27" grpId="1" animBg="1"/>
      <p:bldP spid="27" grpId="2" animBg="1"/>
      <p:bldP spid="27" grpId="3" animBg="1"/>
      <p:bldP spid="27" grpId="4" animBg="1"/>
      <p:bldP spid="27" grpId="5" animBg="1"/>
      <p:bldP spid="27" grpId="6" animBg="1"/>
      <p:bldP spid="27" grpId="7" animBg="1"/>
      <p:bldP spid="28" grpId="0" animBg="1"/>
      <p:bldP spid="28" grpId="1" animBg="1"/>
      <p:bldP spid="29" grpId="0" animBg="1"/>
      <p:bldP spid="29" grpId="1" animBg="1"/>
      <p:bldP spid="29" grpId="2" animBg="1"/>
      <p:bldP spid="29" grpId="3" animBg="1"/>
      <p:bldP spid="31" grpId="0">
        <p:tmplLst>
          <p:tmpl>
            <p:tnLst>
              <p:par>
                <p:cTn presetID="22" presetClass="entr" presetSubtype="8" fill="hold" nodeType="after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wipe(left)">
                      <p:cBhvr>
                        <p:cTn dur="1000"/>
                        <p:tgtEl>
                          <p:spTgt spid="31"/>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Frame Gradi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1/12/2021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5" name="Rectangle 4"/>
          <p:cNvSpPr/>
          <p:nvPr userDrawn="1"/>
        </p:nvSpPr>
        <p:spPr bwMode="auto">
          <a:xfrm>
            <a:off x="275844" y="274320"/>
            <a:ext cx="11640312" cy="6309360"/>
          </a:xfrm>
          <a:prstGeom prst="rect">
            <a:avLst/>
          </a:prstGeom>
          <a:noFill/>
          <a:ln w="57150">
            <a:gradFill>
              <a:gsLst>
                <a:gs pos="0">
                  <a:schemeClr val="accent2"/>
                </a:gs>
                <a:gs pos="99000">
                  <a:schemeClr val="accent1"/>
                </a:gs>
              </a:gsLst>
              <a:lin ang="5400000" scaled="1"/>
            </a:gra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6005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71118-6541-467B-AB71-EAB046115FF0}"/>
              </a:ext>
            </a:extLst>
          </p:cNvPr>
          <p:cNvSpPr>
            <a:spLocks noGrp="1"/>
          </p:cNvSpPr>
          <p:nvPr>
            <p:ph type="title"/>
          </p:nvPr>
        </p:nvSpPr>
        <p:spPr>
          <a:xfrm>
            <a:off x="381000" y="228600"/>
            <a:ext cx="11430000" cy="685800"/>
          </a:xfrm>
        </p:spPr>
        <p:txBody>
          <a:bodyPr anchor="ctr" anchorCtr="0"/>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8BEB97EB-ED75-4EDB-8F10-F21465C79997}"/>
              </a:ext>
            </a:extLst>
          </p:cNvPr>
          <p:cNvSpPr>
            <a:spLocks noGrp="1"/>
          </p:cNvSpPr>
          <p:nvPr>
            <p:ph idx="1"/>
          </p:nvPr>
        </p:nvSpPr>
        <p:spPr>
          <a:xfrm>
            <a:off x="381000" y="1143000"/>
            <a:ext cx="8686800" cy="5257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78B1A47-1029-4EF2-AB59-A978C590AE90}"/>
              </a:ext>
            </a:extLst>
          </p:cNvPr>
          <p:cNvSpPr>
            <a:spLocks noGrp="1"/>
          </p:cNvSpPr>
          <p:nvPr>
            <p:ph type="body" sz="half" idx="2"/>
          </p:nvPr>
        </p:nvSpPr>
        <p:spPr>
          <a:xfrm>
            <a:off x="9296400" y="1143000"/>
            <a:ext cx="2514600" cy="5257800"/>
          </a:xfrm>
          <a:solidFill>
            <a:schemeClr val="accent5"/>
          </a:solidFill>
        </p:spPr>
        <p:txBody>
          <a:bodyPr lIns="91440" tIns="91440" rIns="91440" bIns="9144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7768143-0EE0-4783-89E1-5EA55EC5D4D0}"/>
              </a:ext>
            </a:extLst>
          </p:cNvPr>
          <p:cNvSpPr>
            <a:spLocks noGrp="1"/>
          </p:cNvSpPr>
          <p:nvPr>
            <p:ph type="dt" sz="half" idx="10"/>
          </p:nvPr>
        </p:nvSpPr>
        <p:spPr/>
        <p:txBody>
          <a:bodyPr/>
          <a:lstStyle/>
          <a:p>
            <a:fld id="{5958763E-B898-436D-883D-03711491D54A}" type="datetimeFigureOut">
              <a:rPr lang="en-US" smtClean="0"/>
              <a:t>1/12/2021</a:t>
            </a:fld>
            <a:endParaRPr lang="en-US"/>
          </a:p>
        </p:txBody>
      </p:sp>
      <p:sp>
        <p:nvSpPr>
          <p:cNvPr id="6" name="Footer Placeholder 5">
            <a:extLst>
              <a:ext uri="{FF2B5EF4-FFF2-40B4-BE49-F238E27FC236}">
                <a16:creationId xmlns:a16="http://schemas.microsoft.com/office/drawing/2014/main" id="{C75BB4D3-DC82-4F22-84F1-DA3E8BF672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5A4EFE-6E2A-4694-BE6D-C4EB3FAB5E88}"/>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1191254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32049-244A-43A9-88AF-6787D3270389}"/>
              </a:ext>
            </a:extLst>
          </p:cNvPr>
          <p:cNvSpPr>
            <a:spLocks noGrp="1"/>
          </p:cNvSpPr>
          <p:nvPr>
            <p:ph type="title"/>
          </p:nvPr>
        </p:nvSpPr>
        <p:spPr>
          <a:xfrm>
            <a:off x="381000" y="228600"/>
            <a:ext cx="11430000" cy="685800"/>
          </a:xfrm>
        </p:spPr>
        <p:txBody>
          <a:bodyPr anchor="ctr" anchorCtr="0"/>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C48E15E2-4FEA-40B8-945D-0B65E7AB7D46}"/>
              </a:ext>
            </a:extLst>
          </p:cNvPr>
          <p:cNvSpPr>
            <a:spLocks noGrp="1"/>
          </p:cNvSpPr>
          <p:nvPr>
            <p:ph type="pic" idx="1"/>
          </p:nvPr>
        </p:nvSpPr>
        <p:spPr>
          <a:xfrm>
            <a:off x="3124200" y="1143000"/>
            <a:ext cx="8686800" cy="5257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ECC6DC-B05C-4067-BC75-5292D1CF232B}"/>
              </a:ext>
            </a:extLst>
          </p:cNvPr>
          <p:cNvSpPr>
            <a:spLocks noGrp="1"/>
          </p:cNvSpPr>
          <p:nvPr>
            <p:ph type="body" sz="half" idx="2"/>
          </p:nvPr>
        </p:nvSpPr>
        <p:spPr>
          <a:xfrm>
            <a:off x="381000" y="1143000"/>
            <a:ext cx="2514599" cy="5257800"/>
          </a:xfrm>
          <a:solidFill>
            <a:schemeClr val="accent5"/>
          </a:solidFill>
        </p:spPr>
        <p:txBody>
          <a:bodyPr lIns="91440" tIns="91440" rIns="91440" bIns="9144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D9517C-C18A-4977-84E8-E92783D4130F}"/>
              </a:ext>
            </a:extLst>
          </p:cNvPr>
          <p:cNvSpPr>
            <a:spLocks noGrp="1"/>
          </p:cNvSpPr>
          <p:nvPr>
            <p:ph type="dt" sz="half" idx="10"/>
          </p:nvPr>
        </p:nvSpPr>
        <p:spPr/>
        <p:txBody>
          <a:bodyPr/>
          <a:lstStyle/>
          <a:p>
            <a:fld id="{5958763E-B898-436D-883D-03711491D54A}" type="datetimeFigureOut">
              <a:rPr lang="en-US" smtClean="0"/>
              <a:t>1/12/2021</a:t>
            </a:fld>
            <a:endParaRPr lang="en-US"/>
          </a:p>
        </p:txBody>
      </p:sp>
      <p:sp>
        <p:nvSpPr>
          <p:cNvPr id="6" name="Footer Placeholder 5">
            <a:extLst>
              <a:ext uri="{FF2B5EF4-FFF2-40B4-BE49-F238E27FC236}">
                <a16:creationId xmlns:a16="http://schemas.microsoft.com/office/drawing/2014/main" id="{92ED6DB1-8D60-4505-A190-4A11920A5E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22A32F-FDE5-4A2A-A5AF-32CCAB7B7183}"/>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33950284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99D5C-A5D8-4D18-92D3-1790284F7B8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390A79-549C-47E8-92BE-BDE73DBB4A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CE81E6-4801-4B57-BCF5-7A9571257332}"/>
              </a:ext>
            </a:extLst>
          </p:cNvPr>
          <p:cNvSpPr>
            <a:spLocks noGrp="1"/>
          </p:cNvSpPr>
          <p:nvPr>
            <p:ph type="dt" sz="half" idx="10"/>
          </p:nvPr>
        </p:nvSpPr>
        <p:spPr/>
        <p:txBody>
          <a:bodyPr/>
          <a:lstStyle/>
          <a:p>
            <a:fld id="{5958763E-B898-436D-883D-03711491D54A}" type="datetimeFigureOut">
              <a:rPr lang="en-US" smtClean="0"/>
              <a:t>1/12/2021</a:t>
            </a:fld>
            <a:endParaRPr lang="en-US"/>
          </a:p>
        </p:txBody>
      </p:sp>
      <p:sp>
        <p:nvSpPr>
          <p:cNvPr id="5" name="Footer Placeholder 4">
            <a:extLst>
              <a:ext uri="{FF2B5EF4-FFF2-40B4-BE49-F238E27FC236}">
                <a16:creationId xmlns:a16="http://schemas.microsoft.com/office/drawing/2014/main" id="{4548FF66-4096-4B53-BDE2-48B92948B5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E9FE22-CE81-47A2-9C57-58EADEE2BDAF}"/>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7D1A0692-27FF-492F-82F1-7C5A96123CBF}"/>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73769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EE3BAA-4353-4449-B9AC-D52594A670AB}"/>
              </a:ext>
            </a:extLst>
          </p:cNvPr>
          <p:cNvSpPr>
            <a:spLocks noGrp="1"/>
          </p:cNvSpPr>
          <p:nvPr>
            <p:ph type="title" orient="vert"/>
          </p:nvPr>
        </p:nvSpPr>
        <p:spPr>
          <a:xfrm>
            <a:off x="9296400" y="228600"/>
            <a:ext cx="2514600" cy="64008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DE1CD9-D44A-45C2-A358-22F8C311076A}"/>
              </a:ext>
            </a:extLst>
          </p:cNvPr>
          <p:cNvSpPr>
            <a:spLocks noGrp="1"/>
          </p:cNvSpPr>
          <p:nvPr>
            <p:ph type="body" orient="vert" idx="1"/>
          </p:nvPr>
        </p:nvSpPr>
        <p:spPr>
          <a:xfrm>
            <a:off x="381000" y="228600"/>
            <a:ext cx="8686800" cy="6400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F1B038-654A-4C00-8E40-A96929AE501C}"/>
              </a:ext>
            </a:extLst>
          </p:cNvPr>
          <p:cNvSpPr>
            <a:spLocks noGrp="1"/>
          </p:cNvSpPr>
          <p:nvPr>
            <p:ph type="dt" sz="half" idx="10"/>
          </p:nvPr>
        </p:nvSpPr>
        <p:spPr/>
        <p:txBody>
          <a:bodyPr/>
          <a:lstStyle/>
          <a:p>
            <a:fld id="{5958763E-B898-436D-883D-03711491D54A}" type="datetimeFigureOut">
              <a:rPr lang="en-US" smtClean="0"/>
              <a:t>1/12/2021</a:t>
            </a:fld>
            <a:endParaRPr lang="en-US"/>
          </a:p>
        </p:txBody>
      </p:sp>
      <p:sp>
        <p:nvSpPr>
          <p:cNvPr id="5" name="Footer Placeholder 4">
            <a:extLst>
              <a:ext uri="{FF2B5EF4-FFF2-40B4-BE49-F238E27FC236}">
                <a16:creationId xmlns:a16="http://schemas.microsoft.com/office/drawing/2014/main" id="{FDCCB0D3-C000-4D4E-BCB4-E950A3FD12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558687-6661-4CCF-9D72-C63BAC7E934E}"/>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D54F799F-F405-43CF-BB9D-38C9E6354058}"/>
              </a:ext>
            </a:extLst>
          </p:cNvPr>
          <p:cNvCxnSpPr>
            <a:cxnSpLocks/>
          </p:cNvCxnSpPr>
          <p:nvPr userDrawn="1"/>
        </p:nvCxnSpPr>
        <p:spPr>
          <a:xfrm>
            <a:off x="9182100" y="228600"/>
            <a:ext cx="0" cy="6400800"/>
          </a:xfrm>
          <a:prstGeom prst="line">
            <a:avLst/>
          </a:prstGeom>
          <a:ln w="28575">
            <a:gradFill flip="none" rotWithShape="1">
              <a:gsLst>
                <a:gs pos="0">
                  <a:schemeClr val="accent2"/>
                </a:gs>
                <a:gs pos="99000">
                  <a:schemeClr val="accent1"/>
                </a:gs>
              </a:gsLst>
              <a:lin ang="54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67173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Agenda">
    <p:spTree>
      <p:nvGrpSpPr>
        <p:cNvPr id="1" name=""/>
        <p:cNvGrpSpPr/>
        <p:nvPr/>
      </p:nvGrpSpPr>
      <p:grpSpPr>
        <a:xfrm>
          <a:off x="0" y="0"/>
          <a:ext cx="0" cy="0"/>
          <a:chOff x="0" y="0"/>
          <a:chExt cx="0" cy="0"/>
        </a:xfrm>
      </p:grpSpPr>
      <p:sp>
        <p:nvSpPr>
          <p:cNvPr id="8" name="Freeform 7"/>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381000" y="2062162"/>
            <a:ext cx="3429000" cy="2738438"/>
          </a:xfrm>
        </p:spPr>
        <p:txBody>
          <a:bodyPr anchor="ctr">
            <a:normAutofit/>
          </a:bodyPr>
          <a:lstStyle>
            <a:lvl1pPr algn="ctr">
              <a:defRPr sz="4000" baseline="0"/>
            </a:lvl1pPr>
          </a:lstStyle>
          <a:p>
            <a:r>
              <a:rPr lang="en-US" dirty="0"/>
              <a:t>Type “Agenda”</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4724401" y="2062162"/>
            <a:ext cx="7086599" cy="2738438"/>
          </a:xfrm>
        </p:spPr>
        <p:txBody>
          <a:bodyPr anchor="ctr">
            <a:normAutofit/>
          </a:bodyPr>
          <a:lstStyle>
            <a:lvl1pPr marL="344488" indent="-231775">
              <a:buFont typeface="Wingdings" panose="05000000000000000000" pitchFamily="2" charset="2"/>
              <a:buChar char="§"/>
              <a:defRPr sz="28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Item 1</a:t>
            </a:r>
          </a:p>
          <a:p>
            <a:pPr lvl="0"/>
            <a:r>
              <a:rPr lang="en-US" dirty="0"/>
              <a:t>Item 2</a:t>
            </a:r>
          </a:p>
          <a:p>
            <a:pPr lvl="0"/>
            <a:r>
              <a:rPr lang="en-US" dirty="0"/>
              <a:t>Item 3</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1/12/2021</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10" name="Straight Connector 9"/>
          <p:cNvCxnSpPr/>
          <p:nvPr userDrawn="1"/>
        </p:nvCxnSpPr>
        <p:spPr>
          <a:xfrm>
            <a:off x="4267200" y="2062162"/>
            <a:ext cx="0" cy="273843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762396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Quote">
    <p:spTree>
      <p:nvGrpSpPr>
        <p:cNvPr id="1" name=""/>
        <p:cNvGrpSpPr/>
        <p:nvPr/>
      </p:nvGrpSpPr>
      <p:grpSpPr>
        <a:xfrm>
          <a:off x="0" y="0"/>
          <a:ext cx="0" cy="0"/>
          <a:chOff x="0" y="0"/>
          <a:chExt cx="0" cy="0"/>
        </a:xfrm>
      </p:grpSpPr>
      <p:sp>
        <p:nvSpPr>
          <p:cNvPr id="8" name="Freeform 7"/>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1752600" y="690562"/>
            <a:ext cx="8229600" cy="4110038"/>
          </a:xfrm>
        </p:spPr>
        <p:txBody>
          <a:bodyPr tIns="0" anchor="ctr">
            <a:normAutofit/>
          </a:bodyPr>
          <a:lstStyle>
            <a:lvl1pPr algn="l">
              <a:defRPr sz="4800" cap="none" baseline="0">
                <a:latin typeface="Arial Black" panose="020B0A04020102020204" pitchFamily="34" charset="0"/>
              </a:defRPr>
            </a:lvl1pPr>
          </a:lstStyle>
          <a:p>
            <a:r>
              <a:rPr lang="en-US" dirty="0"/>
              <a:t>Notable Quote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7059798" y="4983109"/>
            <a:ext cx="2922402" cy="523220"/>
          </a:xfrm>
          <a:solidFill>
            <a:schemeClr val="tx2"/>
          </a:solidFill>
        </p:spPr>
        <p:txBody>
          <a:bodyPr wrap="none" lIns="91440" tIns="45720" rIns="91440" bIns="45720" anchor="ctr">
            <a:spAutoFit/>
          </a:bodyPr>
          <a:lstStyle>
            <a:lvl1pPr marL="112713" indent="0" algn="r">
              <a:buFont typeface="Wingdings" panose="05000000000000000000" pitchFamily="2" charset="2"/>
              <a:buNone/>
              <a:defRPr sz="2800" b="1" spc="3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 Attribution</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1/12/2021</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11" name="Freeform 10"/>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11"/>
          <p:cNvSpPr>
            <a:spLocks noChangeAspect="1"/>
          </p:cNvSpPr>
          <p:nvPr userDrawn="1"/>
        </p:nvSpPr>
        <p:spPr bwMode="auto">
          <a:xfrm>
            <a:off x="380995" y="685800"/>
            <a:ext cx="1055590" cy="914400"/>
          </a:xfrm>
          <a:custGeom>
            <a:avLst/>
            <a:gdLst>
              <a:gd name="connsiteX0" fmla="*/ 831476 w 923645"/>
              <a:gd name="connsiteY0" fmla="*/ 0 h 800100"/>
              <a:gd name="connsiteX1" fmla="*/ 923645 w 923645"/>
              <a:gd name="connsiteY1" fmla="*/ 174531 h 800100"/>
              <a:gd name="connsiteX2" fmla="*/ 767743 w 923645"/>
              <a:gd name="connsiteY2" fmla="*/ 279937 h 800100"/>
              <a:gd name="connsiteX3" fmla="*/ 719698 w 923645"/>
              <a:gd name="connsiteY3" fmla="*/ 403972 h 800100"/>
              <a:gd name="connsiteX4" fmla="*/ 923645 w 923645"/>
              <a:gd name="connsiteY4" fmla="*/ 403972 h 800100"/>
              <a:gd name="connsiteX5" fmla="*/ 923645 w 923645"/>
              <a:gd name="connsiteY5" fmla="*/ 800100 h 800100"/>
              <a:gd name="connsiteX6" fmla="*/ 497121 w 923645"/>
              <a:gd name="connsiteY6" fmla="*/ 800100 h 800100"/>
              <a:gd name="connsiteX7" fmla="*/ 497121 w 923645"/>
              <a:gd name="connsiteY7" fmla="*/ 471628 h 800100"/>
              <a:gd name="connsiteX8" fmla="*/ 572621 w 923645"/>
              <a:gd name="connsiteY8" fmla="*/ 185317 h 800100"/>
              <a:gd name="connsiteX9" fmla="*/ 831476 w 923645"/>
              <a:gd name="connsiteY9" fmla="*/ 0 h 800100"/>
              <a:gd name="connsiteX10" fmla="*/ 334356 w 923645"/>
              <a:gd name="connsiteY10" fmla="*/ 0 h 800100"/>
              <a:gd name="connsiteX11" fmla="*/ 426524 w 923645"/>
              <a:gd name="connsiteY11" fmla="*/ 174531 h 800100"/>
              <a:gd name="connsiteX12" fmla="*/ 270622 w 923645"/>
              <a:gd name="connsiteY12" fmla="*/ 279937 h 800100"/>
              <a:gd name="connsiteX13" fmla="*/ 222577 w 923645"/>
              <a:gd name="connsiteY13" fmla="*/ 403972 h 800100"/>
              <a:gd name="connsiteX14" fmla="*/ 426524 w 923645"/>
              <a:gd name="connsiteY14" fmla="*/ 403972 h 800100"/>
              <a:gd name="connsiteX15" fmla="*/ 426524 w 923645"/>
              <a:gd name="connsiteY15" fmla="*/ 800100 h 800100"/>
              <a:gd name="connsiteX16" fmla="*/ 0 w 923645"/>
              <a:gd name="connsiteY16" fmla="*/ 800100 h 800100"/>
              <a:gd name="connsiteX17" fmla="*/ 0 w 923645"/>
              <a:gd name="connsiteY17" fmla="*/ 471628 h 800100"/>
              <a:gd name="connsiteX18" fmla="*/ 75499 w 923645"/>
              <a:gd name="connsiteY18" fmla="*/ 185317 h 800100"/>
              <a:gd name="connsiteX19" fmla="*/ 334356 w 923645"/>
              <a:gd name="connsiteY19" fmla="*/ 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3645" h="800100">
                <a:moveTo>
                  <a:pt x="831476" y="0"/>
                </a:moveTo>
                <a:lnTo>
                  <a:pt x="923645" y="174531"/>
                </a:lnTo>
                <a:cubicBezTo>
                  <a:pt x="848472" y="209830"/>
                  <a:pt x="796505" y="244966"/>
                  <a:pt x="767743" y="279937"/>
                </a:cubicBezTo>
                <a:cubicBezTo>
                  <a:pt x="738982" y="314909"/>
                  <a:pt x="722966" y="356254"/>
                  <a:pt x="719698" y="403972"/>
                </a:cubicBezTo>
                <a:lnTo>
                  <a:pt x="923645" y="403972"/>
                </a:lnTo>
                <a:lnTo>
                  <a:pt x="923645" y="800100"/>
                </a:lnTo>
                <a:lnTo>
                  <a:pt x="497121" y="800100"/>
                </a:lnTo>
                <a:lnTo>
                  <a:pt x="497121" y="471628"/>
                </a:lnTo>
                <a:cubicBezTo>
                  <a:pt x="497121" y="350697"/>
                  <a:pt x="522288" y="255261"/>
                  <a:pt x="572621" y="185317"/>
                </a:cubicBezTo>
                <a:cubicBezTo>
                  <a:pt x="622954" y="115374"/>
                  <a:pt x="709239" y="53601"/>
                  <a:pt x="831476" y="0"/>
                </a:cubicBezTo>
                <a:close/>
                <a:moveTo>
                  <a:pt x="334356" y="0"/>
                </a:moveTo>
                <a:lnTo>
                  <a:pt x="426524" y="174531"/>
                </a:lnTo>
                <a:cubicBezTo>
                  <a:pt x="351351" y="209830"/>
                  <a:pt x="299384" y="244966"/>
                  <a:pt x="270622" y="279937"/>
                </a:cubicBezTo>
                <a:cubicBezTo>
                  <a:pt x="241860" y="314909"/>
                  <a:pt x="225845" y="356254"/>
                  <a:pt x="222577" y="403972"/>
                </a:cubicBezTo>
                <a:lnTo>
                  <a:pt x="426524" y="403972"/>
                </a:lnTo>
                <a:lnTo>
                  <a:pt x="426524" y="800100"/>
                </a:lnTo>
                <a:lnTo>
                  <a:pt x="0" y="800100"/>
                </a:lnTo>
                <a:lnTo>
                  <a:pt x="0" y="471628"/>
                </a:lnTo>
                <a:cubicBezTo>
                  <a:pt x="0" y="350697"/>
                  <a:pt x="25167" y="255261"/>
                  <a:pt x="75499" y="185317"/>
                </a:cubicBezTo>
                <a:cubicBezTo>
                  <a:pt x="125833" y="115374"/>
                  <a:pt x="212118" y="53601"/>
                  <a:pt x="334356"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2"/>
          <p:cNvSpPr>
            <a:spLocks noChangeAspect="1"/>
          </p:cNvSpPr>
          <p:nvPr userDrawn="1"/>
        </p:nvSpPr>
        <p:spPr bwMode="auto">
          <a:xfrm>
            <a:off x="10363200" y="3886200"/>
            <a:ext cx="1055590" cy="914400"/>
          </a:xfrm>
          <a:custGeom>
            <a:avLst/>
            <a:gdLst>
              <a:gd name="connsiteX0" fmla="*/ 752200 w 1397580"/>
              <a:gd name="connsiteY0" fmla="*/ 0 h 1210643"/>
              <a:gd name="connsiteX1" fmla="*/ 1397580 w 1397580"/>
              <a:gd name="connsiteY1" fmla="*/ 0 h 1210643"/>
              <a:gd name="connsiteX2" fmla="*/ 1397580 w 1397580"/>
              <a:gd name="connsiteY2" fmla="*/ 497016 h 1210643"/>
              <a:gd name="connsiteX3" fmla="*/ 1283340 w 1397580"/>
              <a:gd name="connsiteY3" fmla="*/ 930978 h 1210643"/>
              <a:gd name="connsiteX4" fmla="*/ 893145 w 1397580"/>
              <a:gd name="connsiteY4" fmla="*/ 1210643 h 1210643"/>
              <a:gd name="connsiteX5" fmla="*/ 752200 w 1397580"/>
              <a:gd name="connsiteY5" fmla="*/ 946556 h 1210643"/>
              <a:gd name="connsiteX6" fmla="*/ 988839 w 1397580"/>
              <a:gd name="connsiteY6" fmla="*/ 787066 h 1210643"/>
              <a:gd name="connsiteX7" fmla="*/ 1060796 w 1397580"/>
              <a:gd name="connsiteY7" fmla="*/ 599387 h 1210643"/>
              <a:gd name="connsiteX8" fmla="*/ 752200 w 1397580"/>
              <a:gd name="connsiteY8" fmla="*/ 599387 h 1210643"/>
              <a:gd name="connsiteX9" fmla="*/ 0 w 1397580"/>
              <a:gd name="connsiteY9" fmla="*/ 0 h 1210643"/>
              <a:gd name="connsiteX10" fmla="*/ 645379 w 1397580"/>
              <a:gd name="connsiteY10" fmla="*/ 0 h 1210643"/>
              <a:gd name="connsiteX11" fmla="*/ 645379 w 1397580"/>
              <a:gd name="connsiteY11" fmla="*/ 497016 h 1210643"/>
              <a:gd name="connsiteX12" fmla="*/ 531140 w 1397580"/>
              <a:gd name="connsiteY12" fmla="*/ 930978 h 1210643"/>
              <a:gd name="connsiteX13" fmla="*/ 140945 w 1397580"/>
              <a:gd name="connsiteY13" fmla="*/ 1210643 h 1210643"/>
              <a:gd name="connsiteX14" fmla="*/ 0 w 1397580"/>
              <a:gd name="connsiteY14" fmla="*/ 946556 h 1210643"/>
              <a:gd name="connsiteX15" fmla="*/ 236639 w 1397580"/>
              <a:gd name="connsiteY15" fmla="*/ 787066 h 1210643"/>
              <a:gd name="connsiteX16" fmla="*/ 308595 w 1397580"/>
              <a:gd name="connsiteY16" fmla="*/ 599387 h 1210643"/>
              <a:gd name="connsiteX17" fmla="*/ 0 w 1397580"/>
              <a:gd name="connsiteY17" fmla="*/ 599387 h 121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7580" h="1210643">
                <a:moveTo>
                  <a:pt x="752200" y="0"/>
                </a:moveTo>
                <a:lnTo>
                  <a:pt x="1397580" y="0"/>
                </a:lnTo>
                <a:lnTo>
                  <a:pt x="1397580" y="497016"/>
                </a:lnTo>
                <a:cubicBezTo>
                  <a:pt x="1397580" y="679998"/>
                  <a:pt x="1359500" y="824652"/>
                  <a:pt x="1283340" y="930978"/>
                </a:cubicBezTo>
                <a:cubicBezTo>
                  <a:pt x="1207181" y="1037306"/>
                  <a:pt x="1077116" y="1130527"/>
                  <a:pt x="893145" y="1210643"/>
                </a:cubicBezTo>
                <a:lnTo>
                  <a:pt x="752200" y="946556"/>
                </a:lnTo>
                <a:cubicBezTo>
                  <a:pt x="866935" y="893146"/>
                  <a:pt x="945814" y="839983"/>
                  <a:pt x="988839" y="787066"/>
                </a:cubicBezTo>
                <a:cubicBezTo>
                  <a:pt x="1031865" y="734150"/>
                  <a:pt x="1055850" y="671590"/>
                  <a:pt x="1060796" y="599387"/>
                </a:cubicBezTo>
                <a:lnTo>
                  <a:pt x="752200" y="599387"/>
                </a:lnTo>
                <a:close/>
                <a:moveTo>
                  <a:pt x="0" y="0"/>
                </a:moveTo>
                <a:lnTo>
                  <a:pt x="645379" y="0"/>
                </a:lnTo>
                <a:lnTo>
                  <a:pt x="645379" y="497016"/>
                </a:lnTo>
                <a:cubicBezTo>
                  <a:pt x="645379" y="679998"/>
                  <a:pt x="607299" y="824652"/>
                  <a:pt x="531140" y="930978"/>
                </a:cubicBezTo>
                <a:cubicBezTo>
                  <a:pt x="454980" y="1037306"/>
                  <a:pt x="324915" y="1130527"/>
                  <a:pt x="140945" y="1210643"/>
                </a:cubicBezTo>
                <a:lnTo>
                  <a:pt x="0" y="946556"/>
                </a:lnTo>
                <a:cubicBezTo>
                  <a:pt x="114734" y="893146"/>
                  <a:pt x="193614" y="839983"/>
                  <a:pt x="236639" y="787066"/>
                </a:cubicBezTo>
                <a:cubicBezTo>
                  <a:pt x="279664" y="734150"/>
                  <a:pt x="303650" y="671590"/>
                  <a:pt x="308595" y="599387"/>
                </a:cubicBezTo>
                <a:lnTo>
                  <a:pt x="0" y="599387"/>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691408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C29E-186A-46A5-8C20-9D17D84F1B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BD2BAF-5F1C-4995-AC68-7251935C0E1C}"/>
              </a:ext>
            </a:extLst>
          </p:cNvPr>
          <p:cNvSpPr>
            <a:spLocks noGrp="1"/>
          </p:cNvSpPr>
          <p:nvPr>
            <p:ph type="dt" sz="half" idx="10"/>
          </p:nvPr>
        </p:nvSpPr>
        <p:spPr/>
        <p:txBody>
          <a:bodyPr/>
          <a:lstStyle/>
          <a:p>
            <a:fld id="{5958763E-B898-436D-883D-03711491D54A}" type="datetimeFigureOut">
              <a:rPr lang="en-US" smtClean="0"/>
              <a:t>1/12/2021</a:t>
            </a:fld>
            <a:endParaRPr lang="en-US"/>
          </a:p>
        </p:txBody>
      </p:sp>
      <p:sp>
        <p:nvSpPr>
          <p:cNvPr id="4" name="Footer Placeholder 3">
            <a:extLst>
              <a:ext uri="{FF2B5EF4-FFF2-40B4-BE49-F238E27FC236}">
                <a16:creationId xmlns:a16="http://schemas.microsoft.com/office/drawing/2014/main" id="{E845817B-0075-4442-8FC5-6345A428D6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030350-B5AC-4494-8F19-E116B952C989}"/>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1592305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1/12/2021</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72D26AC1-0738-4DF2-AD94-A51900A39340}"/>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9820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8" name="Rectangle 7"/>
          <p:cNvSpPr/>
          <p:nvPr userDrawn="1"/>
        </p:nvSpPr>
        <p:spPr bwMode="auto">
          <a:xfrm>
            <a:off x="11811000" y="0"/>
            <a:ext cx="381000" cy="6858000"/>
          </a:xfrm>
          <a:prstGeom prst="rect">
            <a:avLst/>
          </a:pr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1/12/2021</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6628664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a:xfrm>
            <a:off x="381000" y="182880"/>
            <a:ext cx="11430000" cy="914400"/>
          </a:xfrm>
          <a:gradFill>
            <a:gsLst>
              <a:gs pos="1000">
                <a:schemeClr val="accent2"/>
              </a:gs>
              <a:gs pos="99000">
                <a:schemeClr val="accent1"/>
              </a:gs>
            </a:gsLst>
            <a:lin ang="2700000" scaled="0"/>
          </a:gradFill>
        </p:spPr>
        <p:txBody>
          <a:bodyPr wrap="square" lIns="91440" tIns="45720" bIns="0">
            <a:noAutofit/>
          </a:bodyPr>
          <a:lstStyle>
            <a:lvl1pPr>
              <a:lnSpc>
                <a:spcPct val="85000"/>
              </a:lnSpc>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1/12/2021</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37712029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76144-3494-48F5-912E-6FE667D29BB8}"/>
              </a:ext>
            </a:extLst>
          </p:cNvPr>
          <p:cNvSpPr>
            <a:spLocks noGrp="1"/>
          </p:cNvSpPr>
          <p:nvPr>
            <p:ph type="title"/>
          </p:nvPr>
        </p:nvSpPr>
        <p:spPr>
          <a:xfrm>
            <a:off x="381000" y="228601"/>
            <a:ext cx="11430000" cy="685799"/>
          </a:xfrm>
          <a:prstGeom prst="rect">
            <a:avLst/>
          </a:prstGeom>
        </p:spPr>
        <p:txBody>
          <a:bodyPr vert="horz" lIns="0" tIns="4572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212797A-0E14-474C-848E-06912870ADC7}"/>
              </a:ext>
            </a:extLst>
          </p:cNvPr>
          <p:cNvSpPr>
            <a:spLocks noGrp="1"/>
          </p:cNvSpPr>
          <p:nvPr>
            <p:ph type="body" idx="1"/>
          </p:nvPr>
        </p:nvSpPr>
        <p:spPr>
          <a:xfrm>
            <a:off x="381000" y="1143000"/>
            <a:ext cx="11430000" cy="52578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52A217E-6DDA-4383-B366-A0FA149DB968}"/>
              </a:ext>
            </a:extLst>
          </p:cNvPr>
          <p:cNvSpPr>
            <a:spLocks noGrp="1"/>
          </p:cNvSpPr>
          <p:nvPr>
            <p:ph type="dt" sz="half" idx="2"/>
          </p:nvPr>
        </p:nvSpPr>
        <p:spPr>
          <a:xfrm>
            <a:off x="381000" y="6629400"/>
            <a:ext cx="1371600" cy="114300"/>
          </a:xfrm>
          <a:prstGeom prst="rect">
            <a:avLst/>
          </a:prstGeom>
        </p:spPr>
        <p:txBody>
          <a:bodyPr vert="horz" lIns="0" tIns="0" rIns="0" bIns="0" rtlCol="0" anchor="ctr" anchorCtr="0"/>
          <a:lstStyle>
            <a:lvl1pPr algn="l">
              <a:defRPr sz="1200">
                <a:solidFill>
                  <a:schemeClr val="tx1">
                    <a:tint val="75000"/>
                  </a:schemeClr>
                </a:solidFill>
              </a:defRPr>
            </a:lvl1pPr>
          </a:lstStyle>
          <a:p>
            <a:fld id="{5958763E-B898-436D-883D-03711491D54A}" type="datetimeFigureOut">
              <a:rPr lang="en-US" smtClean="0"/>
              <a:t>1/12/2021</a:t>
            </a:fld>
            <a:endParaRPr lang="en-US"/>
          </a:p>
        </p:txBody>
      </p:sp>
      <p:sp>
        <p:nvSpPr>
          <p:cNvPr id="5" name="Footer Placeholder 4">
            <a:extLst>
              <a:ext uri="{FF2B5EF4-FFF2-40B4-BE49-F238E27FC236}">
                <a16:creationId xmlns:a16="http://schemas.microsoft.com/office/drawing/2014/main" id="{6DCE200A-1E68-4329-B3DC-2AB4387CCDA1}"/>
              </a:ext>
            </a:extLst>
          </p:cNvPr>
          <p:cNvSpPr>
            <a:spLocks noGrp="1"/>
          </p:cNvSpPr>
          <p:nvPr>
            <p:ph type="ftr" sz="quarter" idx="3"/>
          </p:nvPr>
        </p:nvSpPr>
        <p:spPr>
          <a:xfrm>
            <a:off x="2209800" y="6629401"/>
            <a:ext cx="7772400" cy="114300"/>
          </a:xfrm>
          <a:prstGeom prst="rect">
            <a:avLst/>
          </a:prstGeom>
        </p:spPr>
        <p:txBody>
          <a:bodyPr vert="horz" lIns="0" tIns="0" rIns="0" bIns="0" rtlCol="0" anchor="ctr" anchorCtr="0"/>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B1512A-0CCA-42A8-A940-F6DF060CCBDF}"/>
              </a:ext>
            </a:extLst>
          </p:cNvPr>
          <p:cNvSpPr>
            <a:spLocks noGrp="1"/>
          </p:cNvSpPr>
          <p:nvPr>
            <p:ph type="sldNum" sz="quarter" idx="4"/>
          </p:nvPr>
        </p:nvSpPr>
        <p:spPr>
          <a:xfrm>
            <a:off x="10439400" y="6629400"/>
            <a:ext cx="1371600" cy="114299"/>
          </a:xfrm>
          <a:prstGeom prst="rect">
            <a:avLst/>
          </a:prstGeom>
        </p:spPr>
        <p:txBody>
          <a:bodyPr vert="horz" lIns="0" tIns="0" rIns="0" bIns="0" rtlCol="0" anchor="ctr" anchorCtr="0"/>
          <a:lstStyle>
            <a:lvl1pPr algn="r">
              <a:defRPr sz="1200">
                <a:solidFill>
                  <a:schemeClr val="tx1">
                    <a:tint val="75000"/>
                  </a:schemeClr>
                </a:solidFill>
              </a:defRPr>
            </a:lvl1pPr>
          </a:lstStyle>
          <a:p>
            <a:fld id="{C15D44F4-F215-4E77-8A37-E5924A9890F9}" type="slidenum">
              <a:rPr lang="en-US" smtClean="0"/>
              <a:t>‹#›</a:t>
            </a:fld>
            <a:endParaRPr lang="en-US"/>
          </a:p>
        </p:txBody>
      </p:sp>
    </p:spTree>
    <p:extLst>
      <p:ext uri="{BB962C8B-B14F-4D97-AF65-F5344CB8AC3E}">
        <p14:creationId xmlns:p14="http://schemas.microsoft.com/office/powerpoint/2010/main" val="341847101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0" r:id="rId3"/>
    <p:sldLayoutId id="2147483683" r:id="rId4"/>
    <p:sldLayoutId id="2147483684" r:id="rId5"/>
    <p:sldLayoutId id="2147483654" r:id="rId6"/>
    <p:sldLayoutId id="2147483650" r:id="rId7"/>
    <p:sldLayoutId id="2147483663" r:id="rId8"/>
    <p:sldLayoutId id="2147483662" r:id="rId9"/>
    <p:sldLayoutId id="2147483651" r:id="rId10"/>
    <p:sldLayoutId id="2147483664" r:id="rId11"/>
    <p:sldLayoutId id="2147483665" r:id="rId12"/>
    <p:sldLayoutId id="2147483652" r:id="rId13"/>
    <p:sldLayoutId id="2147483666" r:id="rId14"/>
    <p:sldLayoutId id="2147483667" r:id="rId15"/>
    <p:sldLayoutId id="2147483653" r:id="rId16"/>
    <p:sldLayoutId id="2147483668" r:id="rId17"/>
    <p:sldLayoutId id="2147483669" r:id="rId18"/>
    <p:sldLayoutId id="2147483655"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2" r:id="rId31"/>
    <p:sldLayoutId id="2147483681" r:id="rId32"/>
    <p:sldLayoutId id="2147483685" r:id="rId33"/>
    <p:sldLayoutId id="2147483656" r:id="rId34"/>
    <p:sldLayoutId id="2147483657" r:id="rId35"/>
    <p:sldLayoutId id="2147483658" r:id="rId36"/>
    <p:sldLayoutId id="2147483659" r:id="rId37"/>
  </p:sldLayoutIdLst>
  <p:transition>
    <p:fade/>
  </p:transition>
  <p:txStyles>
    <p:title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p:titleStyle>
    <p:bodyStyle>
      <a:lvl1pPr marL="342900" indent="-285750" algn="l" defTabSz="914400" rtl="0" eaLnBrk="1" latinLnBrk="0" hangingPunct="1">
        <a:lnSpc>
          <a:spcPct val="100000"/>
        </a:lnSpc>
        <a:spcBef>
          <a:spcPts val="0"/>
        </a:spcBef>
        <a:spcAft>
          <a:spcPts val="1200"/>
        </a:spcAft>
        <a:buClr>
          <a:schemeClr val="accent3"/>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2"/>
        </a:buClr>
        <a:buFont typeface="Arial" panose="020B0604020202020204" pitchFamily="34" charset="0"/>
        <a:buChar char="•"/>
        <a:defRPr sz="2400" kern="1200">
          <a:solidFill>
            <a:schemeClr val="tx1"/>
          </a:solidFill>
          <a:latin typeface="+mn-lt"/>
          <a:ea typeface="+mn-ea"/>
          <a:cs typeface="+mn-cs"/>
        </a:defRPr>
      </a:lvl2pPr>
      <a:lvl3pPr marL="10287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2000" kern="1200">
          <a:solidFill>
            <a:schemeClr val="tx1"/>
          </a:solidFill>
          <a:latin typeface="+mn-lt"/>
          <a:ea typeface="+mn-ea"/>
          <a:cs typeface="+mn-cs"/>
        </a:defRPr>
      </a:lvl3pPr>
      <a:lvl4pPr marL="1484313" indent="-28575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89125" indent="-284163"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44" userDrawn="1">
          <p15:clr>
            <a:srgbClr val="F26B43"/>
          </p15:clr>
        </p15:guide>
        <p15:guide id="4" orient="horz" pos="4176" userDrawn="1">
          <p15:clr>
            <a:srgbClr val="F26B43"/>
          </p15:clr>
        </p15:guide>
        <p15:guide id="5" pos="240" userDrawn="1">
          <p15:clr>
            <a:srgbClr val="F26B43"/>
          </p15:clr>
        </p15:guide>
        <p15:guide id="6" pos="74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3.gif"/><Relationship Id="rId4" Type="http://schemas.openxmlformats.org/officeDocument/2006/relationships/image" Target="../media/image12.gif"/></Relationships>
</file>

<file path=ppt/slides/_rels/slide1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video" Target="https://www.youtube.com/embed/m4yVlPqeZwo?start=1380&amp;feature=oembed" TargetMode="External"/><Relationship Id="rId5" Type="http://schemas.openxmlformats.org/officeDocument/2006/relationships/image" Target="../media/image18.gif"/><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hyperlink" Target="https://wiki.c2.com/?QuantumBogoSort"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0.xml"/><Relationship Id="rId5" Type="http://schemas.openxmlformats.org/officeDocument/2006/relationships/image" Target="../media/image3.jpe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0999" y="228600"/>
            <a:ext cx="8801101" cy="2743200"/>
          </a:xfrm>
        </p:spPr>
        <p:txBody>
          <a:bodyPr>
            <a:noAutofit/>
          </a:bodyPr>
          <a:lstStyle/>
          <a:p>
            <a:r>
              <a:rPr lang="en-US" sz="6000" dirty="0"/>
              <a:t>Collections</a:t>
            </a:r>
          </a:p>
        </p:txBody>
      </p:sp>
      <p:sp>
        <p:nvSpPr>
          <p:cNvPr id="3" name="Subtitle 2"/>
          <p:cNvSpPr>
            <a:spLocks noGrp="1"/>
          </p:cNvSpPr>
          <p:nvPr>
            <p:ph type="subTitle" idx="1"/>
          </p:nvPr>
        </p:nvSpPr>
        <p:spPr>
          <a:xfrm>
            <a:off x="381000" y="3429000"/>
            <a:ext cx="5562741" cy="553998"/>
          </a:xfrm>
        </p:spPr>
        <p:txBody>
          <a:bodyPr/>
          <a:lstStyle/>
          <a:p>
            <a:r>
              <a:rPr lang="en-US" dirty="0"/>
              <a:t>Hy-Tech Club: Python 201</a:t>
            </a:r>
          </a:p>
        </p:txBody>
      </p:sp>
      <p:grpSp>
        <p:nvGrpSpPr>
          <p:cNvPr id="7" name="Group 6"/>
          <p:cNvGrpSpPr>
            <a:grpSpLocks noChangeAspect="1"/>
          </p:cNvGrpSpPr>
          <p:nvPr/>
        </p:nvGrpSpPr>
        <p:grpSpPr>
          <a:xfrm>
            <a:off x="9966960" y="4343400"/>
            <a:ext cx="1828800" cy="1828800"/>
            <a:chOff x="4724400" y="2057400"/>
            <a:chExt cx="2743200" cy="2743200"/>
          </a:xfrm>
        </p:grpSpPr>
        <p:sp>
          <p:nvSpPr>
            <p:cNvPr id="8" name="Rectangle 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1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39988083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BD953-9BFC-4A79-A062-D11AB2FB14C4}"/>
              </a:ext>
            </a:extLst>
          </p:cNvPr>
          <p:cNvSpPr>
            <a:spLocks noGrp="1"/>
          </p:cNvSpPr>
          <p:nvPr>
            <p:ph type="title"/>
          </p:nvPr>
        </p:nvSpPr>
        <p:spPr/>
        <p:txBody>
          <a:bodyPr/>
          <a:lstStyle/>
          <a:p>
            <a:r>
              <a:rPr lang="en-US" dirty="0"/>
              <a:t>List Sorting Algorithms</a:t>
            </a:r>
          </a:p>
        </p:txBody>
      </p:sp>
      <p:sp>
        <p:nvSpPr>
          <p:cNvPr id="3" name="Content Placeholder 2">
            <a:extLst>
              <a:ext uri="{FF2B5EF4-FFF2-40B4-BE49-F238E27FC236}">
                <a16:creationId xmlns:a16="http://schemas.microsoft.com/office/drawing/2014/main" id="{3E17C36B-6297-4F63-BC09-7DA09A7130AD}"/>
              </a:ext>
            </a:extLst>
          </p:cNvPr>
          <p:cNvSpPr>
            <a:spLocks noGrp="1"/>
          </p:cNvSpPr>
          <p:nvPr>
            <p:ph idx="1"/>
          </p:nvPr>
        </p:nvSpPr>
        <p:spPr>
          <a:xfrm>
            <a:off x="381000" y="1143000"/>
            <a:ext cx="11430000" cy="3429000"/>
          </a:xfrm>
        </p:spPr>
        <p:txBody>
          <a:bodyPr>
            <a:normAutofit/>
          </a:bodyPr>
          <a:lstStyle/>
          <a:p>
            <a:r>
              <a:rPr lang="en-US" dirty="0"/>
              <a:t>Algorithms that </a:t>
            </a:r>
            <a:r>
              <a:rPr lang="en-US" b="1" dirty="0"/>
              <a:t>sort lists</a:t>
            </a:r>
            <a:r>
              <a:rPr lang="en-US" dirty="0"/>
              <a:t> are fundamental in computer science</a:t>
            </a:r>
          </a:p>
          <a:p>
            <a:pPr lvl="1"/>
            <a:r>
              <a:rPr lang="en-US" dirty="0"/>
              <a:t>If you decide to pursue a degree in CS, you will see sorting algorithms</a:t>
            </a:r>
          </a:p>
          <a:p>
            <a:r>
              <a:rPr lang="en-US" dirty="0"/>
              <a:t>The goal is to put elements of a </a:t>
            </a:r>
            <a:r>
              <a:rPr lang="en-US" i="1" dirty="0"/>
              <a:t>list</a:t>
            </a:r>
            <a:r>
              <a:rPr lang="en-US" dirty="0"/>
              <a:t> in a certain </a:t>
            </a:r>
            <a:r>
              <a:rPr lang="en-US" i="1" dirty="0"/>
              <a:t>order</a:t>
            </a:r>
          </a:p>
          <a:p>
            <a:r>
              <a:rPr lang="en-US" dirty="0"/>
              <a:t>The efficiency of these algorithms are very important</a:t>
            </a:r>
          </a:p>
          <a:p>
            <a:pPr lvl="1"/>
            <a:r>
              <a:rPr lang="en-US" dirty="0"/>
              <a:t>This is referred to as </a:t>
            </a:r>
            <a:r>
              <a:rPr lang="en-US" i="1" dirty="0"/>
              <a:t>computational complexity</a:t>
            </a:r>
            <a:r>
              <a:rPr lang="en-US" dirty="0"/>
              <a:t> or </a:t>
            </a:r>
            <a:r>
              <a:rPr lang="en-US" i="1" dirty="0"/>
              <a:t>time complexity</a:t>
            </a:r>
            <a:endParaRPr lang="en-US" dirty="0"/>
          </a:p>
          <a:p>
            <a:r>
              <a:rPr lang="en-US" dirty="0"/>
              <a:t>There are dozens of sorting algorithms out there – examples:</a:t>
            </a:r>
          </a:p>
        </p:txBody>
      </p:sp>
      <p:pic>
        <p:nvPicPr>
          <p:cNvPr id="4098" name="Picture 2" descr="Sorting Algorithms Visualized - Album on Imgur">
            <a:extLst>
              <a:ext uri="{FF2B5EF4-FFF2-40B4-BE49-F238E27FC236}">
                <a16:creationId xmlns:a16="http://schemas.microsoft.com/office/drawing/2014/main" id="{69959854-B233-452D-8393-F8C2F53242ED}"/>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296400" y="4429916"/>
            <a:ext cx="2171700" cy="224804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006001DD-BC3B-4E10-BFA3-32E4927FCCD3}"/>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23900" y="4433380"/>
            <a:ext cx="3847860" cy="224458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31F4E29E-3127-4282-8665-74FB24EE9ED1}"/>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010150" y="4436844"/>
            <a:ext cx="3847860" cy="2244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2039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anim calcmode="lin" valueType="num">
                                      <p:cBhvr>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anim calcmode="lin" valueType="num">
                                      <p:cBhvr>
                                        <p:cTn id="20"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anim calcmode="lin" valueType="num">
                                      <p:cBhvr>
                                        <p:cTn id="2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500" fill="hold"/>
                                        <p:tgtEl>
                                          <p:spTgt spid="3">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anim calcmode="lin" valueType="num">
                                      <p:cBhvr>
                                        <p:cTn id="3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500"/>
                                        <p:tgtEl>
                                          <p:spTgt spid="3">
                                            <p:txEl>
                                              <p:pRg st="5" end="5"/>
                                            </p:txEl>
                                          </p:spTgt>
                                        </p:tgtEl>
                                      </p:cBhvr>
                                    </p:animEffect>
                                    <p:anim calcmode="lin" valueType="num">
                                      <p:cBhvr>
                                        <p:cTn id="3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0" dur="5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102"/>
                                        </p:tgtEl>
                                        <p:attrNameLst>
                                          <p:attrName>style.visibility</p:attrName>
                                        </p:attrNameLst>
                                      </p:cBhvr>
                                      <p:to>
                                        <p:strVal val="visible"/>
                                      </p:to>
                                    </p:set>
                                    <p:animEffect transition="in" filter="fade">
                                      <p:cBhvr>
                                        <p:cTn id="45" dur="500"/>
                                        <p:tgtEl>
                                          <p:spTgt spid="4102"/>
                                        </p:tgtEl>
                                      </p:cBhvr>
                                    </p:animEffect>
                                  </p:childTnLst>
                                </p:cTn>
                              </p:par>
                              <p:par>
                                <p:cTn id="46" presetID="10" presetClass="entr" presetSubtype="0" fill="hold" nodeType="withEffect">
                                  <p:stCondLst>
                                    <p:cond delay="0"/>
                                  </p:stCondLst>
                                  <p:childTnLst>
                                    <p:set>
                                      <p:cBhvr>
                                        <p:cTn id="47" dur="1" fill="hold">
                                          <p:stCondLst>
                                            <p:cond delay="0"/>
                                          </p:stCondLst>
                                        </p:cTn>
                                        <p:tgtEl>
                                          <p:spTgt spid="4104"/>
                                        </p:tgtEl>
                                        <p:attrNameLst>
                                          <p:attrName>style.visibility</p:attrName>
                                        </p:attrNameLst>
                                      </p:cBhvr>
                                      <p:to>
                                        <p:strVal val="visible"/>
                                      </p:to>
                                    </p:set>
                                    <p:animEffect transition="in" filter="fade">
                                      <p:cBhvr>
                                        <p:cTn id="48" dur="500"/>
                                        <p:tgtEl>
                                          <p:spTgt spid="4104"/>
                                        </p:tgtEl>
                                      </p:cBhvr>
                                    </p:animEffect>
                                  </p:childTnLst>
                                </p:cTn>
                              </p:par>
                              <p:par>
                                <p:cTn id="49" presetID="10" presetClass="entr" presetSubtype="0" fill="hold" nodeType="withEffect">
                                  <p:stCondLst>
                                    <p:cond delay="0"/>
                                  </p:stCondLst>
                                  <p:childTnLst>
                                    <p:set>
                                      <p:cBhvr>
                                        <p:cTn id="50" dur="1" fill="hold">
                                          <p:stCondLst>
                                            <p:cond delay="0"/>
                                          </p:stCondLst>
                                        </p:cTn>
                                        <p:tgtEl>
                                          <p:spTgt spid="4098"/>
                                        </p:tgtEl>
                                        <p:attrNameLst>
                                          <p:attrName>style.visibility</p:attrName>
                                        </p:attrNameLst>
                                      </p:cBhvr>
                                      <p:to>
                                        <p:strVal val="visible"/>
                                      </p:to>
                                    </p:set>
                                    <p:animEffect transition="in" filter="fade">
                                      <p:cBhvr>
                                        <p:cTn id="51"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668D1-315E-4908-BEBD-FDD7CEDDA3E4}"/>
              </a:ext>
            </a:extLst>
          </p:cNvPr>
          <p:cNvSpPr>
            <a:spLocks noGrp="1"/>
          </p:cNvSpPr>
          <p:nvPr>
            <p:ph type="title"/>
          </p:nvPr>
        </p:nvSpPr>
        <p:spPr/>
        <p:txBody>
          <a:bodyPr/>
          <a:lstStyle/>
          <a:p>
            <a:r>
              <a:rPr lang="en-US" dirty="0"/>
              <a:t>Selection Sort – a doable implementation</a:t>
            </a:r>
          </a:p>
        </p:txBody>
      </p:sp>
      <p:sp>
        <p:nvSpPr>
          <p:cNvPr id="3" name="Content Placeholder 2">
            <a:extLst>
              <a:ext uri="{FF2B5EF4-FFF2-40B4-BE49-F238E27FC236}">
                <a16:creationId xmlns:a16="http://schemas.microsoft.com/office/drawing/2014/main" id="{8FC2346C-D5A3-4D39-8EC1-81894062F899}"/>
              </a:ext>
            </a:extLst>
          </p:cNvPr>
          <p:cNvSpPr>
            <a:spLocks noGrp="1"/>
          </p:cNvSpPr>
          <p:nvPr>
            <p:ph idx="1"/>
          </p:nvPr>
        </p:nvSpPr>
        <p:spPr>
          <a:xfrm>
            <a:off x="381000" y="3138488"/>
            <a:ext cx="6743700" cy="1828800"/>
          </a:xfrm>
        </p:spPr>
        <p:txBody>
          <a:bodyPr>
            <a:normAutofit fontScale="92500"/>
          </a:bodyPr>
          <a:lstStyle/>
          <a:p>
            <a:pPr marL="571500" indent="-514350">
              <a:buAutoNum type="arabicPeriod"/>
            </a:pPr>
            <a:r>
              <a:rPr lang="en-US" dirty="0"/>
              <a:t>Find the smallest value index in the list</a:t>
            </a:r>
          </a:p>
          <a:p>
            <a:pPr marL="571500" indent="-514350">
              <a:buAutoNum type="arabicPeriod"/>
            </a:pPr>
            <a:r>
              <a:rPr lang="en-US" dirty="0"/>
              <a:t>Swap that value with the current element</a:t>
            </a:r>
          </a:p>
          <a:p>
            <a:pPr marL="571500" indent="-514350">
              <a:buAutoNum type="arabicPeriod"/>
            </a:pPr>
            <a:r>
              <a:rPr lang="en-US" dirty="0"/>
              <a:t>Repeat with the rest of the list</a:t>
            </a:r>
          </a:p>
        </p:txBody>
      </p:sp>
      <p:sp>
        <p:nvSpPr>
          <p:cNvPr id="4" name="Rectangle 3">
            <a:extLst>
              <a:ext uri="{FF2B5EF4-FFF2-40B4-BE49-F238E27FC236}">
                <a16:creationId xmlns:a16="http://schemas.microsoft.com/office/drawing/2014/main" id="{34AB095E-25A0-4DE0-BD1A-82F16DFFA4B8}"/>
              </a:ext>
            </a:extLst>
          </p:cNvPr>
          <p:cNvSpPr/>
          <p:nvPr/>
        </p:nvSpPr>
        <p:spPr bwMode="auto">
          <a:xfrm>
            <a:off x="7467600" y="1371600"/>
            <a:ext cx="4343400" cy="3533776"/>
          </a:xfrm>
          <a:prstGeom prst="rect">
            <a:avLst/>
          </a:prstGeom>
          <a:solidFill>
            <a:srgbClr val="FFFFCC"/>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4400" b="1" dirty="0">
                <a:solidFill>
                  <a:srgbClr val="59C6C4"/>
                </a:solidFill>
                <a:ea typeface="Segoe UI" pitchFamily="34" charset="0"/>
                <a:cs typeface="Segoe UI" pitchFamily="34" charset="0"/>
              </a:rPr>
              <a:t>Pseudocode</a:t>
            </a:r>
          </a:p>
          <a:p>
            <a:pPr defTabSz="932472" fontAlgn="base">
              <a:lnSpc>
                <a:spcPct val="90000"/>
              </a:lnSpc>
              <a:spcBef>
                <a:spcPct val="0"/>
              </a:spcBef>
              <a:spcAft>
                <a:spcPct val="0"/>
              </a:spcAft>
            </a:pPr>
            <a:endParaRPr lang="en-US" sz="3200" b="1" dirty="0">
              <a:solidFill>
                <a:srgbClr val="59C6C4"/>
              </a:solidFill>
              <a:latin typeface="Consolas" panose="020B0609020204030204" pitchFamily="49" charset="0"/>
              <a:ea typeface="Segoe UI" pitchFamily="34" charset="0"/>
              <a:cs typeface="Segoe UI" pitchFamily="34" charset="0"/>
            </a:endParaRPr>
          </a:p>
          <a:p>
            <a:pPr defTabSz="932472" fontAlgn="base">
              <a:lnSpc>
                <a:spcPct val="90000"/>
              </a:lnSpc>
              <a:spcBef>
                <a:spcPct val="0"/>
              </a:spcBef>
              <a:spcAft>
                <a:spcPct val="0"/>
              </a:spcAft>
            </a:pPr>
            <a:r>
              <a:rPr lang="en-US" sz="2000" b="1" dirty="0">
                <a:solidFill>
                  <a:srgbClr val="59C6C4"/>
                </a:solidFill>
                <a:latin typeface="Consolas" panose="020B0609020204030204" pitchFamily="49" charset="0"/>
                <a:ea typeface="Segoe UI" pitchFamily="34" charset="0"/>
                <a:cs typeface="Segoe UI" pitchFamily="34" charset="0"/>
              </a:rPr>
              <a:t>For all elements:</a:t>
            </a:r>
          </a:p>
          <a:p>
            <a:pPr defTabSz="932472" fontAlgn="base">
              <a:lnSpc>
                <a:spcPct val="90000"/>
              </a:lnSpc>
              <a:spcBef>
                <a:spcPct val="0"/>
              </a:spcBef>
              <a:spcAft>
                <a:spcPct val="0"/>
              </a:spcAft>
            </a:pPr>
            <a:r>
              <a:rPr lang="en-US" sz="2000" b="1" dirty="0">
                <a:solidFill>
                  <a:srgbClr val="59C6C4"/>
                </a:solidFill>
                <a:latin typeface="Consolas" panose="020B0609020204030204" pitchFamily="49" charset="0"/>
                <a:ea typeface="Segoe UI" pitchFamily="34" charset="0"/>
                <a:cs typeface="Segoe UI" pitchFamily="34" charset="0"/>
              </a:rPr>
              <a:t>  Get remaining list</a:t>
            </a:r>
          </a:p>
          <a:p>
            <a:pPr defTabSz="932472" fontAlgn="base">
              <a:lnSpc>
                <a:spcPct val="90000"/>
              </a:lnSpc>
              <a:spcBef>
                <a:spcPct val="0"/>
              </a:spcBef>
              <a:spcAft>
                <a:spcPct val="0"/>
              </a:spcAft>
            </a:pPr>
            <a:endParaRPr lang="en-US" sz="2000" b="1" dirty="0">
              <a:solidFill>
                <a:srgbClr val="59C6C4"/>
              </a:solidFill>
              <a:latin typeface="Consolas" panose="020B0609020204030204" pitchFamily="49" charset="0"/>
              <a:ea typeface="Segoe UI" pitchFamily="34" charset="0"/>
              <a:cs typeface="Segoe UI" pitchFamily="34" charset="0"/>
            </a:endParaRPr>
          </a:p>
          <a:p>
            <a:pPr defTabSz="932472" fontAlgn="base">
              <a:lnSpc>
                <a:spcPct val="90000"/>
              </a:lnSpc>
              <a:spcBef>
                <a:spcPct val="0"/>
              </a:spcBef>
              <a:spcAft>
                <a:spcPct val="0"/>
              </a:spcAft>
            </a:pPr>
            <a:r>
              <a:rPr lang="en-US" sz="2000" b="1" dirty="0">
                <a:solidFill>
                  <a:srgbClr val="59C6C4"/>
                </a:solidFill>
                <a:latin typeface="Consolas" panose="020B0609020204030204" pitchFamily="49" charset="0"/>
                <a:ea typeface="Segoe UI" pitchFamily="34" charset="0"/>
                <a:cs typeface="Segoe UI" pitchFamily="34" charset="0"/>
              </a:rPr>
              <a:t>  Find min element in list</a:t>
            </a:r>
          </a:p>
          <a:p>
            <a:pPr defTabSz="932472" fontAlgn="base">
              <a:lnSpc>
                <a:spcPct val="90000"/>
              </a:lnSpc>
              <a:spcBef>
                <a:spcPct val="0"/>
              </a:spcBef>
              <a:spcAft>
                <a:spcPct val="0"/>
              </a:spcAft>
            </a:pPr>
            <a:endParaRPr lang="en-US" sz="2000" b="1" dirty="0">
              <a:solidFill>
                <a:srgbClr val="59C6C4"/>
              </a:solidFill>
              <a:latin typeface="Consolas" panose="020B0609020204030204" pitchFamily="49" charset="0"/>
              <a:ea typeface="Segoe UI" pitchFamily="34" charset="0"/>
              <a:cs typeface="Segoe UI" pitchFamily="34" charset="0"/>
            </a:endParaRPr>
          </a:p>
          <a:p>
            <a:pPr defTabSz="932472" fontAlgn="base">
              <a:lnSpc>
                <a:spcPct val="90000"/>
              </a:lnSpc>
              <a:spcBef>
                <a:spcPct val="0"/>
              </a:spcBef>
              <a:spcAft>
                <a:spcPct val="0"/>
              </a:spcAft>
            </a:pPr>
            <a:r>
              <a:rPr lang="en-US" sz="2000" b="1" dirty="0">
                <a:solidFill>
                  <a:srgbClr val="59C6C4"/>
                </a:solidFill>
                <a:latin typeface="Consolas" panose="020B0609020204030204" pitchFamily="49" charset="0"/>
                <a:ea typeface="Segoe UI" pitchFamily="34" charset="0"/>
                <a:cs typeface="Segoe UI" pitchFamily="34" charset="0"/>
              </a:rPr>
              <a:t>  Swap current with min</a:t>
            </a:r>
          </a:p>
        </p:txBody>
      </p:sp>
      <p:sp>
        <p:nvSpPr>
          <p:cNvPr id="5" name="Rectangle 4">
            <a:extLst>
              <a:ext uri="{FF2B5EF4-FFF2-40B4-BE49-F238E27FC236}">
                <a16:creationId xmlns:a16="http://schemas.microsoft.com/office/drawing/2014/main" id="{86F8EAB1-33B8-4241-A6BE-78401FE33797}"/>
              </a:ext>
            </a:extLst>
          </p:cNvPr>
          <p:cNvSpPr/>
          <p:nvPr/>
        </p:nvSpPr>
        <p:spPr bwMode="auto">
          <a:xfrm>
            <a:off x="7467600" y="5029200"/>
            <a:ext cx="4343400" cy="1476375"/>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solidFill>
                <a:ea typeface="Segoe UI" pitchFamily="34" charset="0"/>
                <a:cs typeface="Segoe UI" pitchFamily="34" charset="0"/>
              </a:rPr>
              <a:t>Time Complexity</a:t>
            </a:r>
          </a:p>
          <a:p>
            <a:pPr algn="ctr" defTabSz="932472" fontAlgn="base">
              <a:lnSpc>
                <a:spcPct val="90000"/>
              </a:lnSpc>
              <a:spcBef>
                <a:spcPct val="0"/>
              </a:spcBef>
              <a:spcAft>
                <a:spcPct val="0"/>
              </a:spcAft>
            </a:pPr>
            <a:r>
              <a:rPr lang="en-US" sz="5400" i="1" dirty="0">
                <a:solidFill>
                  <a:schemeClr val="tx1"/>
                </a:solidFill>
                <a:latin typeface="Times New Roman" panose="02020603050405020304" pitchFamily="18" charset="0"/>
                <a:ea typeface="Segoe UI" pitchFamily="34" charset="0"/>
                <a:cs typeface="Times New Roman" panose="02020603050405020304" pitchFamily="18" charset="0"/>
              </a:rPr>
              <a:t>n</a:t>
            </a:r>
            <a:r>
              <a:rPr lang="en-US" sz="5400" i="1" baseline="30000" dirty="0">
                <a:solidFill>
                  <a:schemeClr val="tx1"/>
                </a:solidFill>
                <a:latin typeface="Times New Roman" panose="02020603050405020304" pitchFamily="18" charset="0"/>
                <a:ea typeface="Segoe UI" pitchFamily="34" charset="0"/>
                <a:cs typeface="Times New Roman" panose="02020603050405020304" pitchFamily="18" charset="0"/>
              </a:rPr>
              <a:t>2</a:t>
            </a:r>
          </a:p>
        </p:txBody>
      </p:sp>
      <p:sp>
        <p:nvSpPr>
          <p:cNvPr id="6" name="AutoShape 4" descr="n^{2}">
            <a:extLst>
              <a:ext uri="{FF2B5EF4-FFF2-40B4-BE49-F238E27FC236}">
                <a16:creationId xmlns:a16="http://schemas.microsoft.com/office/drawing/2014/main" id="{FFBCEBD3-4CCB-44CB-8A34-3D523F464F6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n^{2}">
            <a:extLst>
              <a:ext uri="{FF2B5EF4-FFF2-40B4-BE49-F238E27FC236}">
                <a16:creationId xmlns:a16="http://schemas.microsoft.com/office/drawing/2014/main" id="{C2F8036C-8F9D-4BB9-81AD-F3470932C42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extBox 9">
            <a:extLst>
              <a:ext uri="{FF2B5EF4-FFF2-40B4-BE49-F238E27FC236}">
                <a16:creationId xmlns:a16="http://schemas.microsoft.com/office/drawing/2014/main" id="{A5D60637-8900-4735-BDAF-29C50F445660}"/>
              </a:ext>
            </a:extLst>
          </p:cNvPr>
          <p:cNvSpPr txBox="1"/>
          <p:nvPr/>
        </p:nvSpPr>
        <p:spPr>
          <a:xfrm>
            <a:off x="1076471" y="1158168"/>
            <a:ext cx="5171929" cy="960263"/>
          </a:xfrm>
          <a:prstGeom prst="rect">
            <a:avLst/>
          </a:prstGeom>
          <a:noFill/>
        </p:spPr>
        <p:txBody>
          <a:bodyPr wrap="none" lIns="182880" tIns="146304" rIns="182880" bIns="146304" rtlCol="0">
            <a:spAutoFit/>
          </a:bodyPr>
          <a:lstStyle/>
          <a:p>
            <a:pPr>
              <a:lnSpc>
                <a:spcPct val="90000"/>
              </a:lnSpc>
              <a:spcAft>
                <a:spcPts val="600"/>
              </a:spcAft>
            </a:pPr>
            <a:r>
              <a:rPr lang="en-US" sz="4800" dirty="0">
                <a:gradFill>
                  <a:gsLst>
                    <a:gs pos="2917">
                      <a:schemeClr val="tx1"/>
                    </a:gs>
                    <a:gs pos="30000">
                      <a:schemeClr val="tx1"/>
                    </a:gs>
                  </a:gsLst>
                  <a:lin ang="5400000" scaled="0"/>
                </a:gradFill>
              </a:rPr>
              <a:t>10, 5, 8, 3, 2, 9, 4</a:t>
            </a:r>
          </a:p>
        </p:txBody>
      </p:sp>
      <p:sp>
        <p:nvSpPr>
          <p:cNvPr id="11" name="Rectangle 10">
            <a:extLst>
              <a:ext uri="{FF2B5EF4-FFF2-40B4-BE49-F238E27FC236}">
                <a16:creationId xmlns:a16="http://schemas.microsoft.com/office/drawing/2014/main" id="{CF62C0B0-CFDD-4ACD-B966-547332E92171}"/>
              </a:ext>
            </a:extLst>
          </p:cNvPr>
          <p:cNvSpPr/>
          <p:nvPr/>
        </p:nvSpPr>
        <p:spPr bwMode="auto">
          <a:xfrm>
            <a:off x="4210050" y="1328064"/>
            <a:ext cx="628650" cy="662869"/>
          </a:xfrm>
          <a:prstGeom prst="rect">
            <a:avLst/>
          </a:prstGeom>
          <a:noFill/>
          <a:ln w="508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A5A76DBB-DD29-4C7F-8236-C51D58C7C15C}"/>
              </a:ext>
            </a:extLst>
          </p:cNvPr>
          <p:cNvSpPr txBox="1"/>
          <p:nvPr/>
        </p:nvSpPr>
        <p:spPr>
          <a:xfrm>
            <a:off x="1048762" y="2112817"/>
            <a:ext cx="5171929" cy="960263"/>
          </a:xfrm>
          <a:prstGeom prst="rect">
            <a:avLst/>
          </a:prstGeom>
          <a:noFill/>
        </p:spPr>
        <p:txBody>
          <a:bodyPr wrap="none" lIns="182880" tIns="146304" rIns="182880" bIns="146304" rtlCol="0">
            <a:spAutoFit/>
          </a:bodyPr>
          <a:lstStyle/>
          <a:p>
            <a:pPr>
              <a:lnSpc>
                <a:spcPct val="90000"/>
              </a:lnSpc>
              <a:spcAft>
                <a:spcPts val="600"/>
              </a:spcAft>
            </a:pPr>
            <a:r>
              <a:rPr lang="en-US" sz="4800" dirty="0">
                <a:gradFill>
                  <a:gsLst>
                    <a:gs pos="2917">
                      <a:schemeClr val="tx1"/>
                    </a:gs>
                    <a:gs pos="30000">
                      <a:schemeClr val="tx1"/>
                    </a:gs>
                  </a:gsLst>
                  <a:lin ang="5400000" scaled="0"/>
                </a:gradFill>
              </a:rPr>
              <a:t>2, 5, 8, 3, </a:t>
            </a:r>
            <a:r>
              <a:rPr lang="en-US" sz="4800" b="1" dirty="0">
                <a:gradFill>
                  <a:gsLst>
                    <a:gs pos="2917">
                      <a:schemeClr val="tx1"/>
                    </a:gs>
                    <a:gs pos="30000">
                      <a:schemeClr val="tx1"/>
                    </a:gs>
                  </a:gsLst>
                  <a:lin ang="5400000" scaled="0"/>
                </a:gradFill>
              </a:rPr>
              <a:t>10</a:t>
            </a:r>
            <a:r>
              <a:rPr lang="en-US" sz="4800" dirty="0">
                <a:gradFill>
                  <a:gsLst>
                    <a:gs pos="2917">
                      <a:schemeClr val="tx1"/>
                    </a:gs>
                    <a:gs pos="30000">
                      <a:schemeClr val="tx1"/>
                    </a:gs>
                  </a:gsLst>
                  <a:lin ang="5400000" scaled="0"/>
                </a:gradFill>
              </a:rPr>
              <a:t>, 9, 4</a:t>
            </a:r>
          </a:p>
        </p:txBody>
      </p:sp>
      <p:sp>
        <p:nvSpPr>
          <p:cNvPr id="14" name="Rectangle 13">
            <a:extLst>
              <a:ext uri="{FF2B5EF4-FFF2-40B4-BE49-F238E27FC236}">
                <a16:creationId xmlns:a16="http://schemas.microsoft.com/office/drawing/2014/main" id="{9EE51860-4F88-46D8-A05C-C678DFFE6C10}"/>
              </a:ext>
            </a:extLst>
          </p:cNvPr>
          <p:cNvSpPr/>
          <p:nvPr/>
        </p:nvSpPr>
        <p:spPr bwMode="auto">
          <a:xfrm>
            <a:off x="1121498" y="2277039"/>
            <a:ext cx="628650" cy="662869"/>
          </a:xfrm>
          <a:prstGeom prst="rect">
            <a:avLst/>
          </a:prstGeom>
          <a:noFill/>
          <a:ln w="508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EADA05B9-55D1-4A93-88FA-7F7F09DBF630}"/>
              </a:ext>
            </a:extLst>
          </p:cNvPr>
          <p:cNvSpPr/>
          <p:nvPr/>
        </p:nvSpPr>
        <p:spPr bwMode="auto">
          <a:xfrm>
            <a:off x="1810041" y="2277039"/>
            <a:ext cx="4285959" cy="655106"/>
          </a:xfrm>
          <a:prstGeom prst="rect">
            <a:avLst/>
          </a:prstGeom>
          <a:noFill/>
          <a:ln w="5080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2"/>
              </a:solidFill>
              <a:ea typeface="Segoe UI" pitchFamily="34" charset="0"/>
              <a:cs typeface="Segoe UI" pitchFamily="34" charset="0"/>
            </a:endParaRPr>
          </a:p>
        </p:txBody>
      </p:sp>
      <p:pic>
        <p:nvPicPr>
          <p:cNvPr id="18" name="Picture 2">
            <a:extLst>
              <a:ext uri="{FF2B5EF4-FFF2-40B4-BE49-F238E27FC236}">
                <a16:creationId xmlns:a16="http://schemas.microsoft.com/office/drawing/2014/main" id="{4E77DECE-61F7-4185-A1A6-42B1700EADB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315260" y="4832821"/>
            <a:ext cx="3204224" cy="1869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92153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anim calcmode="lin" valueType="num">
                                      <p:cBhvr>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500"/>
                                        <p:tgtEl>
                                          <p:spTgt spid="3">
                                            <p:txEl>
                                              <p:pRg st="1" end="1"/>
                                            </p:txEl>
                                          </p:spTgt>
                                        </p:tgtEl>
                                      </p:cBhvr>
                                    </p:animEffect>
                                    <p:anim calcmode="lin" valueType="num">
                                      <p:cBhvr>
                                        <p:cTn id="2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Effect transition="in" filter="fade">
                                      <p:cBhvr>
                                        <p:cTn id="39" dur="500"/>
                                        <p:tgtEl>
                                          <p:spTgt spid="3">
                                            <p:txEl>
                                              <p:pRg st="2" end="2"/>
                                            </p:txEl>
                                          </p:spTgt>
                                        </p:tgtEl>
                                      </p:cBhvr>
                                    </p:animEffect>
                                    <p:anim calcmode="lin" valueType="num">
                                      <p:cBhvr>
                                        <p:cTn id="40"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41"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500"/>
                                        <p:tgtEl>
                                          <p:spTgt spid="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10" grpId="0"/>
      <p:bldP spid="11" grpId="0" animBg="1"/>
      <p:bldP spid="13" grpId="0"/>
      <p:bldP spid="14" grpId="0"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668D1-315E-4908-BEBD-FDD7CEDDA3E4}"/>
              </a:ext>
            </a:extLst>
          </p:cNvPr>
          <p:cNvSpPr>
            <a:spLocks noGrp="1"/>
          </p:cNvSpPr>
          <p:nvPr>
            <p:ph type="title"/>
          </p:nvPr>
        </p:nvSpPr>
        <p:spPr/>
        <p:txBody>
          <a:bodyPr/>
          <a:lstStyle/>
          <a:p>
            <a:r>
              <a:rPr lang="en-US" dirty="0"/>
              <a:t>Quicksort – a quicker method</a:t>
            </a:r>
          </a:p>
        </p:txBody>
      </p:sp>
      <p:sp>
        <p:nvSpPr>
          <p:cNvPr id="3" name="Content Placeholder 2">
            <a:extLst>
              <a:ext uri="{FF2B5EF4-FFF2-40B4-BE49-F238E27FC236}">
                <a16:creationId xmlns:a16="http://schemas.microsoft.com/office/drawing/2014/main" id="{8FC2346C-D5A3-4D39-8EC1-81894062F899}"/>
              </a:ext>
            </a:extLst>
          </p:cNvPr>
          <p:cNvSpPr>
            <a:spLocks noGrp="1"/>
          </p:cNvSpPr>
          <p:nvPr>
            <p:ph idx="1"/>
          </p:nvPr>
        </p:nvSpPr>
        <p:spPr>
          <a:xfrm>
            <a:off x="381000" y="1143000"/>
            <a:ext cx="6972300" cy="2286000"/>
          </a:xfrm>
        </p:spPr>
        <p:txBody>
          <a:bodyPr>
            <a:noAutofit/>
          </a:bodyPr>
          <a:lstStyle/>
          <a:p>
            <a:pPr marL="571500" indent="-514350">
              <a:buAutoNum type="arabicPeriod"/>
            </a:pPr>
            <a:r>
              <a:rPr lang="en-US" dirty="0"/>
              <a:t>Pick a “pivot” element from the list</a:t>
            </a:r>
          </a:p>
          <a:p>
            <a:pPr marL="571500" indent="-514350">
              <a:buAutoNum type="arabicPeriod"/>
            </a:pPr>
            <a:r>
              <a:rPr lang="en-US" dirty="0"/>
              <a:t>Put all smaller elements in a </a:t>
            </a:r>
            <a:r>
              <a:rPr lang="en-US" dirty="0" err="1"/>
              <a:t>sublist</a:t>
            </a:r>
            <a:endParaRPr lang="en-US" dirty="0"/>
          </a:p>
          <a:p>
            <a:pPr marL="571500" indent="-514350">
              <a:buAutoNum type="arabicPeriod"/>
            </a:pPr>
            <a:r>
              <a:rPr lang="en-US" dirty="0"/>
              <a:t>Put all larger elements in another </a:t>
            </a:r>
            <a:r>
              <a:rPr lang="en-US" dirty="0" err="1"/>
              <a:t>sublist</a:t>
            </a:r>
            <a:endParaRPr lang="en-US" dirty="0"/>
          </a:p>
          <a:p>
            <a:pPr marL="571500" indent="-514350">
              <a:buAutoNum type="arabicPeriod"/>
            </a:pPr>
            <a:r>
              <a:rPr lang="en-US" dirty="0"/>
              <a:t>Sort </a:t>
            </a:r>
            <a:r>
              <a:rPr lang="en-US" dirty="0" err="1"/>
              <a:t>sublists</a:t>
            </a:r>
            <a:r>
              <a:rPr lang="en-US" dirty="0"/>
              <a:t> using Quicksort</a:t>
            </a:r>
          </a:p>
        </p:txBody>
      </p:sp>
      <p:sp>
        <p:nvSpPr>
          <p:cNvPr id="4" name="Rectangle 3">
            <a:extLst>
              <a:ext uri="{FF2B5EF4-FFF2-40B4-BE49-F238E27FC236}">
                <a16:creationId xmlns:a16="http://schemas.microsoft.com/office/drawing/2014/main" id="{34AB095E-25A0-4DE0-BD1A-82F16DFFA4B8}"/>
              </a:ext>
            </a:extLst>
          </p:cNvPr>
          <p:cNvSpPr/>
          <p:nvPr/>
        </p:nvSpPr>
        <p:spPr bwMode="auto">
          <a:xfrm>
            <a:off x="7467600" y="1371600"/>
            <a:ext cx="4343400" cy="3771900"/>
          </a:xfrm>
          <a:prstGeom prst="rect">
            <a:avLst/>
          </a:prstGeom>
          <a:solidFill>
            <a:srgbClr val="FFFFCC"/>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4400" b="1" dirty="0">
                <a:solidFill>
                  <a:srgbClr val="59C6C4"/>
                </a:solidFill>
                <a:ea typeface="Segoe UI" pitchFamily="34" charset="0"/>
                <a:cs typeface="Segoe UI" pitchFamily="34" charset="0"/>
              </a:rPr>
              <a:t>Pseudocode</a:t>
            </a:r>
          </a:p>
          <a:p>
            <a:pPr defTabSz="932472" fontAlgn="base">
              <a:lnSpc>
                <a:spcPct val="90000"/>
              </a:lnSpc>
              <a:spcBef>
                <a:spcPct val="0"/>
              </a:spcBef>
              <a:spcAft>
                <a:spcPct val="0"/>
              </a:spcAft>
            </a:pPr>
            <a:endParaRPr lang="en-US" sz="1200" b="1" dirty="0">
              <a:solidFill>
                <a:srgbClr val="59C6C4"/>
              </a:solidFill>
              <a:latin typeface="Consolas" panose="020B0609020204030204" pitchFamily="49" charset="0"/>
              <a:ea typeface="Segoe UI" pitchFamily="34" charset="0"/>
              <a:cs typeface="Segoe UI" pitchFamily="34" charset="0"/>
            </a:endParaRPr>
          </a:p>
          <a:p>
            <a:pPr defTabSz="932472" fontAlgn="base">
              <a:lnSpc>
                <a:spcPct val="90000"/>
              </a:lnSpc>
              <a:spcBef>
                <a:spcPct val="0"/>
              </a:spcBef>
              <a:spcAft>
                <a:spcPct val="0"/>
              </a:spcAft>
            </a:pPr>
            <a:r>
              <a:rPr lang="en-US" sz="2000" b="1" dirty="0">
                <a:solidFill>
                  <a:srgbClr val="59C6C4"/>
                </a:solidFill>
                <a:latin typeface="Consolas" panose="020B0609020204030204" pitchFamily="49" charset="0"/>
                <a:ea typeface="Segoe UI" pitchFamily="34" charset="0"/>
                <a:cs typeface="Segoe UI" pitchFamily="34" charset="0"/>
              </a:rPr>
              <a:t>Choose a random element (p)</a:t>
            </a:r>
          </a:p>
          <a:p>
            <a:pPr defTabSz="932472" fontAlgn="base">
              <a:lnSpc>
                <a:spcPct val="90000"/>
              </a:lnSpc>
              <a:spcBef>
                <a:spcPct val="0"/>
              </a:spcBef>
              <a:spcAft>
                <a:spcPct val="0"/>
              </a:spcAft>
            </a:pPr>
            <a:r>
              <a:rPr lang="en-US" sz="2000" b="1" dirty="0">
                <a:solidFill>
                  <a:srgbClr val="59C6C4"/>
                </a:solidFill>
                <a:latin typeface="Consolas" panose="020B0609020204030204" pitchFamily="49" charset="0"/>
                <a:ea typeface="Segoe UI" pitchFamily="34" charset="0"/>
                <a:cs typeface="Segoe UI" pitchFamily="34" charset="0"/>
              </a:rPr>
              <a:t>Create two </a:t>
            </a:r>
            <a:r>
              <a:rPr lang="en-US" sz="2000" b="1" dirty="0" err="1">
                <a:solidFill>
                  <a:srgbClr val="59C6C4"/>
                </a:solidFill>
                <a:latin typeface="Consolas" panose="020B0609020204030204" pitchFamily="49" charset="0"/>
                <a:ea typeface="Segoe UI" pitchFamily="34" charset="0"/>
                <a:cs typeface="Segoe UI" pitchFamily="34" charset="0"/>
              </a:rPr>
              <a:t>sublists</a:t>
            </a:r>
            <a:r>
              <a:rPr lang="en-US" sz="2000" b="1" dirty="0">
                <a:solidFill>
                  <a:srgbClr val="59C6C4"/>
                </a:solidFill>
                <a:latin typeface="Consolas" panose="020B0609020204030204" pitchFamily="49" charset="0"/>
                <a:ea typeface="Segoe UI" pitchFamily="34" charset="0"/>
                <a:cs typeface="Segoe UI" pitchFamily="34" charset="0"/>
              </a:rPr>
              <a:t> (A, B)</a:t>
            </a:r>
          </a:p>
          <a:p>
            <a:pPr defTabSz="932472" fontAlgn="base">
              <a:lnSpc>
                <a:spcPct val="90000"/>
              </a:lnSpc>
              <a:spcBef>
                <a:spcPct val="0"/>
              </a:spcBef>
              <a:spcAft>
                <a:spcPct val="0"/>
              </a:spcAft>
            </a:pPr>
            <a:r>
              <a:rPr lang="en-US" sz="2000" b="1" dirty="0">
                <a:solidFill>
                  <a:srgbClr val="59C6C4"/>
                </a:solidFill>
                <a:latin typeface="Consolas" panose="020B0609020204030204" pitchFamily="49" charset="0"/>
                <a:ea typeface="Segoe UI" pitchFamily="34" charset="0"/>
                <a:cs typeface="Segoe UI" pitchFamily="34" charset="0"/>
              </a:rPr>
              <a:t>For all elements:</a:t>
            </a:r>
          </a:p>
          <a:p>
            <a:pPr defTabSz="932472" fontAlgn="base">
              <a:lnSpc>
                <a:spcPct val="90000"/>
              </a:lnSpc>
              <a:spcBef>
                <a:spcPct val="0"/>
              </a:spcBef>
              <a:spcAft>
                <a:spcPct val="0"/>
              </a:spcAft>
            </a:pPr>
            <a:r>
              <a:rPr lang="en-US" sz="2000" b="1" dirty="0">
                <a:solidFill>
                  <a:srgbClr val="59C6C4"/>
                </a:solidFill>
                <a:latin typeface="Consolas" panose="020B0609020204030204" pitchFamily="49" charset="0"/>
                <a:ea typeface="Segoe UI" pitchFamily="34" charset="0"/>
                <a:cs typeface="Segoe UI" pitchFamily="34" charset="0"/>
              </a:rPr>
              <a:t>  If current &gt; p:</a:t>
            </a:r>
          </a:p>
          <a:p>
            <a:pPr defTabSz="932472" fontAlgn="base">
              <a:lnSpc>
                <a:spcPct val="90000"/>
              </a:lnSpc>
              <a:spcBef>
                <a:spcPct val="0"/>
              </a:spcBef>
              <a:spcAft>
                <a:spcPct val="0"/>
              </a:spcAft>
            </a:pPr>
            <a:r>
              <a:rPr lang="en-US" sz="2000" b="1" dirty="0">
                <a:solidFill>
                  <a:srgbClr val="59C6C4"/>
                </a:solidFill>
                <a:latin typeface="Consolas" panose="020B0609020204030204" pitchFamily="49" charset="0"/>
                <a:ea typeface="Segoe UI" pitchFamily="34" charset="0"/>
                <a:cs typeface="Segoe UI" pitchFamily="34" charset="0"/>
              </a:rPr>
              <a:t>    Add current to A</a:t>
            </a:r>
          </a:p>
          <a:p>
            <a:pPr defTabSz="932472" fontAlgn="base">
              <a:lnSpc>
                <a:spcPct val="90000"/>
              </a:lnSpc>
              <a:spcBef>
                <a:spcPct val="0"/>
              </a:spcBef>
              <a:spcAft>
                <a:spcPct val="0"/>
              </a:spcAft>
            </a:pPr>
            <a:r>
              <a:rPr lang="en-US" sz="2000" b="1" dirty="0">
                <a:solidFill>
                  <a:srgbClr val="59C6C4"/>
                </a:solidFill>
                <a:latin typeface="Consolas" panose="020B0609020204030204" pitchFamily="49" charset="0"/>
                <a:ea typeface="Segoe UI" pitchFamily="34" charset="0"/>
                <a:cs typeface="Segoe UI" pitchFamily="34" charset="0"/>
              </a:rPr>
              <a:t>  Else:</a:t>
            </a:r>
          </a:p>
          <a:p>
            <a:pPr defTabSz="932472" fontAlgn="base">
              <a:lnSpc>
                <a:spcPct val="90000"/>
              </a:lnSpc>
              <a:spcBef>
                <a:spcPct val="0"/>
              </a:spcBef>
              <a:spcAft>
                <a:spcPct val="0"/>
              </a:spcAft>
            </a:pPr>
            <a:r>
              <a:rPr lang="en-US" sz="2000" b="1" dirty="0">
                <a:solidFill>
                  <a:srgbClr val="59C6C4"/>
                </a:solidFill>
                <a:latin typeface="Consolas" panose="020B0609020204030204" pitchFamily="49" charset="0"/>
                <a:ea typeface="Segoe UI" pitchFamily="34" charset="0"/>
                <a:cs typeface="Segoe UI" pitchFamily="34" charset="0"/>
              </a:rPr>
              <a:t>    Add current to B</a:t>
            </a:r>
          </a:p>
          <a:p>
            <a:pPr defTabSz="932472" fontAlgn="base">
              <a:lnSpc>
                <a:spcPct val="90000"/>
              </a:lnSpc>
              <a:spcBef>
                <a:spcPct val="0"/>
              </a:spcBef>
              <a:spcAft>
                <a:spcPct val="0"/>
              </a:spcAft>
            </a:pPr>
            <a:endParaRPr lang="en-US" sz="2000" b="1" dirty="0">
              <a:solidFill>
                <a:srgbClr val="59C6C4"/>
              </a:solidFill>
              <a:latin typeface="Consolas" panose="020B0609020204030204" pitchFamily="49" charset="0"/>
              <a:ea typeface="Segoe UI" pitchFamily="34" charset="0"/>
              <a:cs typeface="Segoe UI" pitchFamily="34" charset="0"/>
            </a:endParaRPr>
          </a:p>
          <a:p>
            <a:pPr defTabSz="932472" fontAlgn="base">
              <a:lnSpc>
                <a:spcPct val="90000"/>
              </a:lnSpc>
              <a:spcBef>
                <a:spcPct val="0"/>
              </a:spcBef>
              <a:spcAft>
                <a:spcPct val="0"/>
              </a:spcAft>
            </a:pPr>
            <a:r>
              <a:rPr lang="en-US" sz="2000" b="1" dirty="0">
                <a:solidFill>
                  <a:srgbClr val="59C6C4"/>
                </a:solidFill>
                <a:latin typeface="Consolas" panose="020B0609020204030204" pitchFamily="49" charset="0"/>
                <a:ea typeface="Segoe UI" pitchFamily="34" charset="0"/>
                <a:cs typeface="Segoe UI" pitchFamily="34" charset="0"/>
              </a:rPr>
              <a:t>Sort A and B, placing p between them</a:t>
            </a:r>
          </a:p>
        </p:txBody>
      </p:sp>
      <p:sp>
        <p:nvSpPr>
          <p:cNvPr id="5" name="Rectangle 4">
            <a:extLst>
              <a:ext uri="{FF2B5EF4-FFF2-40B4-BE49-F238E27FC236}">
                <a16:creationId xmlns:a16="http://schemas.microsoft.com/office/drawing/2014/main" id="{86F8EAB1-33B8-4241-A6BE-78401FE33797}"/>
              </a:ext>
            </a:extLst>
          </p:cNvPr>
          <p:cNvSpPr/>
          <p:nvPr/>
        </p:nvSpPr>
        <p:spPr bwMode="auto">
          <a:xfrm>
            <a:off x="7467600" y="5372100"/>
            <a:ext cx="4343400" cy="1133475"/>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solidFill>
                <a:ea typeface="Segoe UI" pitchFamily="34" charset="0"/>
                <a:cs typeface="Segoe UI" pitchFamily="34" charset="0"/>
              </a:rPr>
              <a:t>Time Complexity</a:t>
            </a:r>
          </a:p>
          <a:p>
            <a:pPr algn="ctr" defTabSz="932472" fontAlgn="base">
              <a:lnSpc>
                <a:spcPct val="90000"/>
              </a:lnSpc>
              <a:spcBef>
                <a:spcPct val="0"/>
              </a:spcBef>
              <a:spcAft>
                <a:spcPct val="0"/>
              </a:spcAft>
            </a:pPr>
            <a:r>
              <a:rPr lang="en-US" sz="3600" i="1" dirty="0">
                <a:solidFill>
                  <a:schemeClr val="tx1"/>
                </a:solidFill>
                <a:latin typeface="Times New Roman" panose="02020603050405020304" pitchFamily="18" charset="0"/>
                <a:ea typeface="Segoe UI" pitchFamily="34" charset="0"/>
                <a:cs typeface="Times New Roman" panose="02020603050405020304" pitchFamily="18" charset="0"/>
              </a:rPr>
              <a:t>n log(n)</a:t>
            </a:r>
          </a:p>
        </p:txBody>
      </p:sp>
      <p:sp>
        <p:nvSpPr>
          <p:cNvPr id="6" name="AutoShape 4" descr="n^{2}">
            <a:extLst>
              <a:ext uri="{FF2B5EF4-FFF2-40B4-BE49-F238E27FC236}">
                <a16:creationId xmlns:a16="http://schemas.microsoft.com/office/drawing/2014/main" id="{FFBCEBD3-4CCB-44CB-8A34-3D523F464F6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n^{2}">
            <a:extLst>
              <a:ext uri="{FF2B5EF4-FFF2-40B4-BE49-F238E27FC236}">
                <a16:creationId xmlns:a16="http://schemas.microsoft.com/office/drawing/2014/main" id="{C2F8036C-8F9D-4BB9-81AD-F3470932C42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2" name="Picture 4">
            <a:extLst>
              <a:ext uri="{FF2B5EF4-FFF2-40B4-BE49-F238E27FC236}">
                <a16:creationId xmlns:a16="http://schemas.microsoft.com/office/drawing/2014/main" id="{14AA9029-D022-4082-9A4E-065AB704202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756230" y="3429000"/>
            <a:ext cx="4263570" cy="3255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4381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anim calcmode="lin" valueType="num">
                                      <p:cBhvr>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172"/>
                                        </p:tgtEl>
                                        <p:attrNameLst>
                                          <p:attrName>style.visibility</p:attrName>
                                        </p:attrNameLst>
                                      </p:cBhvr>
                                      <p:to>
                                        <p:strVal val="visible"/>
                                      </p:to>
                                    </p:set>
                                    <p:animEffect transition="in" filter="fade">
                                      <p:cBhvr>
                                        <p:cTn id="35" dur="500"/>
                                        <p:tgtEl>
                                          <p:spTgt spid="717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668D1-315E-4908-BEBD-FDD7CEDDA3E4}"/>
              </a:ext>
            </a:extLst>
          </p:cNvPr>
          <p:cNvSpPr>
            <a:spLocks noGrp="1"/>
          </p:cNvSpPr>
          <p:nvPr>
            <p:ph type="title"/>
          </p:nvPr>
        </p:nvSpPr>
        <p:spPr/>
        <p:txBody>
          <a:bodyPr/>
          <a:lstStyle/>
          <a:p>
            <a:r>
              <a:rPr lang="en-US" dirty="0"/>
              <a:t>Merge sort – divide and conquer</a:t>
            </a:r>
          </a:p>
        </p:txBody>
      </p:sp>
      <p:sp>
        <p:nvSpPr>
          <p:cNvPr id="3" name="Content Placeholder 2">
            <a:extLst>
              <a:ext uri="{FF2B5EF4-FFF2-40B4-BE49-F238E27FC236}">
                <a16:creationId xmlns:a16="http://schemas.microsoft.com/office/drawing/2014/main" id="{8FC2346C-D5A3-4D39-8EC1-81894062F899}"/>
              </a:ext>
            </a:extLst>
          </p:cNvPr>
          <p:cNvSpPr>
            <a:spLocks noGrp="1"/>
          </p:cNvSpPr>
          <p:nvPr>
            <p:ph idx="1"/>
          </p:nvPr>
        </p:nvSpPr>
        <p:spPr>
          <a:xfrm>
            <a:off x="381000" y="1143000"/>
            <a:ext cx="6972300" cy="2286000"/>
          </a:xfrm>
        </p:spPr>
        <p:txBody>
          <a:bodyPr>
            <a:noAutofit/>
          </a:bodyPr>
          <a:lstStyle/>
          <a:p>
            <a:pPr marL="571500" indent="-514350">
              <a:buAutoNum type="arabicPeriod"/>
            </a:pPr>
            <a:r>
              <a:rPr lang="en-US" dirty="0"/>
              <a:t>Split the list into one-item lists</a:t>
            </a:r>
          </a:p>
          <a:p>
            <a:pPr marL="571500" indent="-514350">
              <a:buAutoNum type="arabicPeriod"/>
            </a:pPr>
            <a:r>
              <a:rPr lang="en-US" dirty="0"/>
              <a:t>Merge each list in order</a:t>
            </a:r>
          </a:p>
          <a:p>
            <a:pPr marL="914400" lvl="1" indent="-514350">
              <a:buAutoNum type="arabicPeriod"/>
            </a:pPr>
            <a:r>
              <a:rPr lang="en-US" dirty="0"/>
              <a:t>Compare the first two elements</a:t>
            </a:r>
          </a:p>
          <a:p>
            <a:pPr marL="914400" lvl="1" indent="-514350">
              <a:buAutoNum type="arabicPeriod"/>
            </a:pPr>
            <a:r>
              <a:rPr lang="en-US" dirty="0"/>
              <a:t>Add the smallest one to the merged list</a:t>
            </a:r>
          </a:p>
        </p:txBody>
      </p:sp>
      <p:sp>
        <p:nvSpPr>
          <p:cNvPr id="4" name="Rectangle 3">
            <a:extLst>
              <a:ext uri="{FF2B5EF4-FFF2-40B4-BE49-F238E27FC236}">
                <a16:creationId xmlns:a16="http://schemas.microsoft.com/office/drawing/2014/main" id="{34AB095E-25A0-4DE0-BD1A-82F16DFFA4B8}"/>
              </a:ext>
            </a:extLst>
          </p:cNvPr>
          <p:cNvSpPr/>
          <p:nvPr/>
        </p:nvSpPr>
        <p:spPr bwMode="auto">
          <a:xfrm>
            <a:off x="7467600" y="1371600"/>
            <a:ext cx="4343400" cy="3771900"/>
          </a:xfrm>
          <a:prstGeom prst="rect">
            <a:avLst/>
          </a:prstGeom>
          <a:solidFill>
            <a:srgbClr val="FFFFCC"/>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4400" b="1" dirty="0">
                <a:solidFill>
                  <a:srgbClr val="59C6C4"/>
                </a:solidFill>
                <a:ea typeface="Segoe UI" pitchFamily="34" charset="0"/>
                <a:cs typeface="Segoe UI" pitchFamily="34" charset="0"/>
              </a:rPr>
              <a:t>Pseudocode</a:t>
            </a:r>
          </a:p>
          <a:p>
            <a:pPr defTabSz="932472" fontAlgn="base">
              <a:lnSpc>
                <a:spcPct val="90000"/>
              </a:lnSpc>
              <a:spcBef>
                <a:spcPct val="0"/>
              </a:spcBef>
              <a:spcAft>
                <a:spcPct val="0"/>
              </a:spcAft>
            </a:pPr>
            <a:endParaRPr lang="en-US" sz="1200" b="1" dirty="0">
              <a:solidFill>
                <a:srgbClr val="59C6C4"/>
              </a:solidFill>
              <a:latin typeface="Consolas" panose="020B0609020204030204" pitchFamily="49" charset="0"/>
              <a:ea typeface="Segoe UI" pitchFamily="34" charset="0"/>
              <a:cs typeface="Segoe UI" pitchFamily="34" charset="0"/>
            </a:endParaRPr>
          </a:p>
          <a:p>
            <a:pPr defTabSz="932472" fontAlgn="base">
              <a:lnSpc>
                <a:spcPct val="90000"/>
              </a:lnSpc>
              <a:spcBef>
                <a:spcPct val="0"/>
              </a:spcBef>
              <a:spcAft>
                <a:spcPct val="0"/>
              </a:spcAft>
            </a:pPr>
            <a:r>
              <a:rPr lang="en-US" sz="2000" b="1" dirty="0">
                <a:solidFill>
                  <a:srgbClr val="59C6C4"/>
                </a:solidFill>
                <a:latin typeface="Consolas" panose="020B0609020204030204" pitchFamily="49" charset="0"/>
                <a:ea typeface="Segoe UI" pitchFamily="34" charset="0"/>
                <a:cs typeface="Segoe UI" pitchFamily="34" charset="0"/>
              </a:rPr>
              <a:t>Split the list into single-element </a:t>
            </a:r>
            <a:r>
              <a:rPr lang="en-US" sz="2000" b="1" dirty="0" err="1">
                <a:solidFill>
                  <a:srgbClr val="59C6C4"/>
                </a:solidFill>
                <a:latin typeface="Consolas" panose="020B0609020204030204" pitchFamily="49" charset="0"/>
                <a:ea typeface="Segoe UI" pitchFamily="34" charset="0"/>
                <a:cs typeface="Segoe UI" pitchFamily="34" charset="0"/>
              </a:rPr>
              <a:t>sublists</a:t>
            </a:r>
            <a:endParaRPr lang="en-US" sz="2000" b="1" dirty="0">
              <a:solidFill>
                <a:srgbClr val="59C6C4"/>
              </a:solidFill>
              <a:latin typeface="Consolas" panose="020B0609020204030204" pitchFamily="49" charset="0"/>
              <a:ea typeface="Segoe UI" pitchFamily="34" charset="0"/>
              <a:cs typeface="Segoe UI" pitchFamily="34" charset="0"/>
            </a:endParaRPr>
          </a:p>
          <a:p>
            <a:pPr defTabSz="932472" fontAlgn="base">
              <a:lnSpc>
                <a:spcPct val="90000"/>
              </a:lnSpc>
              <a:spcBef>
                <a:spcPct val="0"/>
              </a:spcBef>
              <a:spcAft>
                <a:spcPct val="0"/>
              </a:spcAft>
            </a:pPr>
            <a:endParaRPr lang="en-US" sz="2000" b="1" dirty="0">
              <a:solidFill>
                <a:srgbClr val="59C6C4"/>
              </a:solidFill>
              <a:latin typeface="Consolas" panose="020B0609020204030204" pitchFamily="49" charset="0"/>
              <a:ea typeface="Segoe UI" pitchFamily="34" charset="0"/>
              <a:cs typeface="Segoe UI" pitchFamily="34" charset="0"/>
            </a:endParaRPr>
          </a:p>
          <a:p>
            <a:pPr defTabSz="932472" fontAlgn="base">
              <a:lnSpc>
                <a:spcPct val="90000"/>
              </a:lnSpc>
              <a:spcBef>
                <a:spcPct val="0"/>
              </a:spcBef>
              <a:spcAft>
                <a:spcPct val="0"/>
              </a:spcAft>
            </a:pPr>
            <a:r>
              <a:rPr lang="en-US" sz="2000" b="1" dirty="0">
                <a:solidFill>
                  <a:srgbClr val="59C6C4"/>
                </a:solidFill>
                <a:latin typeface="Consolas" panose="020B0609020204030204" pitchFamily="49" charset="0"/>
                <a:ea typeface="Segoe UI" pitchFamily="34" charset="0"/>
                <a:cs typeface="Segoe UI" pitchFamily="34" charset="0"/>
              </a:rPr>
              <a:t>For each pair of </a:t>
            </a:r>
            <a:r>
              <a:rPr lang="en-US" sz="2000" b="1" dirty="0" err="1">
                <a:solidFill>
                  <a:srgbClr val="59C6C4"/>
                </a:solidFill>
                <a:latin typeface="Consolas" panose="020B0609020204030204" pitchFamily="49" charset="0"/>
                <a:ea typeface="Segoe UI" pitchFamily="34" charset="0"/>
                <a:cs typeface="Segoe UI" pitchFamily="34" charset="0"/>
              </a:rPr>
              <a:t>sublists</a:t>
            </a:r>
            <a:r>
              <a:rPr lang="en-US" sz="2000" b="1" dirty="0">
                <a:solidFill>
                  <a:srgbClr val="59C6C4"/>
                </a:solidFill>
                <a:latin typeface="Consolas" panose="020B0609020204030204" pitchFamily="49" charset="0"/>
                <a:ea typeface="Segoe UI" pitchFamily="34" charset="0"/>
                <a:cs typeface="Segoe UI" pitchFamily="34" charset="0"/>
              </a:rPr>
              <a:t>:</a:t>
            </a:r>
          </a:p>
          <a:p>
            <a:pPr defTabSz="932472" fontAlgn="base">
              <a:lnSpc>
                <a:spcPct val="90000"/>
              </a:lnSpc>
              <a:spcBef>
                <a:spcPct val="0"/>
              </a:spcBef>
              <a:spcAft>
                <a:spcPct val="0"/>
              </a:spcAft>
            </a:pPr>
            <a:r>
              <a:rPr lang="en-US" sz="2000" b="1" dirty="0">
                <a:solidFill>
                  <a:srgbClr val="59C6C4"/>
                </a:solidFill>
                <a:latin typeface="Consolas" panose="020B0609020204030204" pitchFamily="49" charset="0"/>
                <a:ea typeface="Segoe UI" pitchFamily="34" charset="0"/>
                <a:cs typeface="Segoe UI" pitchFamily="34" charset="0"/>
              </a:rPr>
              <a:t>  Make merged list A</a:t>
            </a:r>
          </a:p>
          <a:p>
            <a:pPr defTabSz="932472" fontAlgn="base">
              <a:lnSpc>
                <a:spcPct val="90000"/>
              </a:lnSpc>
              <a:spcBef>
                <a:spcPct val="0"/>
              </a:spcBef>
              <a:spcAft>
                <a:spcPct val="0"/>
              </a:spcAft>
            </a:pPr>
            <a:r>
              <a:rPr lang="en-US" sz="2000" b="1" dirty="0">
                <a:solidFill>
                  <a:srgbClr val="59C6C4"/>
                </a:solidFill>
                <a:latin typeface="Consolas" panose="020B0609020204030204" pitchFamily="49" charset="0"/>
                <a:ea typeface="Segoe UI" pitchFamily="34" charset="0"/>
                <a:cs typeface="Segoe UI" pitchFamily="34" charset="0"/>
              </a:rPr>
              <a:t>  Merge the lists:</a:t>
            </a:r>
          </a:p>
          <a:p>
            <a:pPr defTabSz="932472" fontAlgn="base">
              <a:lnSpc>
                <a:spcPct val="90000"/>
              </a:lnSpc>
              <a:spcBef>
                <a:spcPct val="0"/>
              </a:spcBef>
              <a:spcAft>
                <a:spcPct val="0"/>
              </a:spcAft>
            </a:pPr>
            <a:r>
              <a:rPr lang="en-US" sz="2000" b="1" dirty="0">
                <a:solidFill>
                  <a:srgbClr val="59C6C4"/>
                </a:solidFill>
                <a:latin typeface="Consolas" panose="020B0609020204030204" pitchFamily="49" charset="0"/>
                <a:ea typeface="Segoe UI" pitchFamily="34" charset="0"/>
                <a:cs typeface="Segoe UI" pitchFamily="34" charset="0"/>
              </a:rPr>
              <a:t>    Compare first elements</a:t>
            </a:r>
          </a:p>
          <a:p>
            <a:pPr defTabSz="932472" fontAlgn="base">
              <a:lnSpc>
                <a:spcPct val="90000"/>
              </a:lnSpc>
              <a:spcBef>
                <a:spcPct val="0"/>
              </a:spcBef>
              <a:spcAft>
                <a:spcPct val="0"/>
              </a:spcAft>
            </a:pPr>
            <a:r>
              <a:rPr lang="en-US" sz="2000" b="1" dirty="0">
                <a:solidFill>
                  <a:srgbClr val="59C6C4"/>
                </a:solidFill>
                <a:latin typeface="Consolas" panose="020B0609020204030204" pitchFamily="49" charset="0"/>
                <a:ea typeface="Segoe UI" pitchFamily="34" charset="0"/>
                <a:cs typeface="Segoe UI" pitchFamily="34" charset="0"/>
              </a:rPr>
              <a:t>    </a:t>
            </a:r>
            <a:r>
              <a:rPr lang="en-US" sz="2000" b="1" dirty="0" err="1">
                <a:solidFill>
                  <a:srgbClr val="59C6C4"/>
                </a:solidFill>
                <a:latin typeface="Consolas" panose="020B0609020204030204" pitchFamily="49" charset="0"/>
                <a:ea typeface="Segoe UI" pitchFamily="34" charset="0"/>
                <a:cs typeface="Segoe UI" pitchFamily="34" charset="0"/>
              </a:rPr>
              <a:t>A.add</a:t>
            </a:r>
            <a:r>
              <a:rPr lang="en-US" sz="2000" b="1" dirty="0">
                <a:solidFill>
                  <a:srgbClr val="59C6C4"/>
                </a:solidFill>
                <a:latin typeface="Consolas" panose="020B0609020204030204" pitchFamily="49" charset="0"/>
                <a:ea typeface="Segoe UI" pitchFamily="34" charset="0"/>
                <a:cs typeface="Segoe UI" pitchFamily="34" charset="0"/>
              </a:rPr>
              <a:t>(smaller element)</a:t>
            </a:r>
          </a:p>
          <a:p>
            <a:pPr defTabSz="932472" fontAlgn="base">
              <a:lnSpc>
                <a:spcPct val="90000"/>
              </a:lnSpc>
              <a:spcBef>
                <a:spcPct val="0"/>
              </a:spcBef>
              <a:spcAft>
                <a:spcPct val="0"/>
              </a:spcAft>
            </a:pPr>
            <a:r>
              <a:rPr lang="en-US" sz="2000" b="1" dirty="0">
                <a:solidFill>
                  <a:srgbClr val="59C6C4"/>
                </a:solidFill>
                <a:latin typeface="Consolas" panose="020B0609020204030204" pitchFamily="49" charset="0"/>
                <a:ea typeface="Segoe UI" pitchFamily="34" charset="0"/>
                <a:cs typeface="Segoe UI" pitchFamily="34" charset="0"/>
              </a:rPr>
              <a:t>    Repeat</a:t>
            </a:r>
          </a:p>
          <a:p>
            <a:pPr defTabSz="932472" fontAlgn="base">
              <a:lnSpc>
                <a:spcPct val="90000"/>
              </a:lnSpc>
              <a:spcBef>
                <a:spcPct val="0"/>
              </a:spcBef>
              <a:spcAft>
                <a:spcPct val="0"/>
              </a:spcAft>
            </a:pPr>
            <a:r>
              <a:rPr lang="en-US" sz="2000" b="1" dirty="0">
                <a:solidFill>
                  <a:srgbClr val="59C6C4"/>
                </a:solidFill>
                <a:latin typeface="Consolas" panose="020B0609020204030204" pitchFamily="49" charset="0"/>
                <a:ea typeface="Segoe UI" pitchFamily="34" charset="0"/>
                <a:cs typeface="Segoe UI" pitchFamily="34" charset="0"/>
              </a:rPr>
              <a:t>Repeat</a:t>
            </a:r>
          </a:p>
        </p:txBody>
      </p:sp>
      <p:sp>
        <p:nvSpPr>
          <p:cNvPr id="5" name="Rectangle 4">
            <a:extLst>
              <a:ext uri="{FF2B5EF4-FFF2-40B4-BE49-F238E27FC236}">
                <a16:creationId xmlns:a16="http://schemas.microsoft.com/office/drawing/2014/main" id="{86F8EAB1-33B8-4241-A6BE-78401FE33797}"/>
              </a:ext>
            </a:extLst>
          </p:cNvPr>
          <p:cNvSpPr/>
          <p:nvPr/>
        </p:nvSpPr>
        <p:spPr bwMode="auto">
          <a:xfrm>
            <a:off x="7467600" y="5372100"/>
            <a:ext cx="4343400" cy="1133475"/>
          </a:xfrm>
          <a:prstGeom prst="rect">
            <a:avLst/>
          </a:prstGeom>
          <a:solidFill>
            <a:schemeClr val="accent5"/>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solidFill>
                <a:ea typeface="Segoe UI" pitchFamily="34" charset="0"/>
                <a:cs typeface="Segoe UI" pitchFamily="34" charset="0"/>
              </a:rPr>
              <a:t>Time Complexity</a:t>
            </a:r>
          </a:p>
          <a:p>
            <a:pPr algn="ctr" defTabSz="932472" fontAlgn="base">
              <a:lnSpc>
                <a:spcPct val="90000"/>
              </a:lnSpc>
              <a:spcBef>
                <a:spcPct val="0"/>
              </a:spcBef>
              <a:spcAft>
                <a:spcPct val="0"/>
              </a:spcAft>
            </a:pPr>
            <a:r>
              <a:rPr lang="en-US" sz="3600" i="1" dirty="0">
                <a:solidFill>
                  <a:schemeClr val="tx1"/>
                </a:solidFill>
                <a:latin typeface="Times New Roman" panose="02020603050405020304" pitchFamily="18" charset="0"/>
                <a:ea typeface="Segoe UI" pitchFamily="34" charset="0"/>
                <a:cs typeface="Times New Roman" panose="02020603050405020304" pitchFamily="18" charset="0"/>
              </a:rPr>
              <a:t>n log(n)</a:t>
            </a:r>
          </a:p>
        </p:txBody>
      </p:sp>
      <p:sp>
        <p:nvSpPr>
          <p:cNvPr id="6" name="AutoShape 4" descr="n^{2}">
            <a:extLst>
              <a:ext uri="{FF2B5EF4-FFF2-40B4-BE49-F238E27FC236}">
                <a16:creationId xmlns:a16="http://schemas.microsoft.com/office/drawing/2014/main" id="{FFBCEBD3-4CCB-44CB-8A34-3D523F464F6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n^{2}">
            <a:extLst>
              <a:ext uri="{FF2B5EF4-FFF2-40B4-BE49-F238E27FC236}">
                <a16:creationId xmlns:a16="http://schemas.microsoft.com/office/drawing/2014/main" id="{C2F8036C-8F9D-4BB9-81AD-F3470932C42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4" descr="Sorting a list (merge sort) - GIF on Imgur">
            <a:extLst>
              <a:ext uri="{FF2B5EF4-FFF2-40B4-BE49-F238E27FC236}">
                <a16:creationId xmlns:a16="http://schemas.microsoft.com/office/drawing/2014/main" id="{1EB61927-7B42-4157-BCCD-826F935DEE50}"/>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95300" y="3581400"/>
            <a:ext cx="6393873" cy="2810674"/>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0070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anim calcmode="lin" valueType="num">
                                      <p:cBhvr>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F7A67-2C3C-4FD3-9399-D2EF3947EB44}"/>
              </a:ext>
            </a:extLst>
          </p:cNvPr>
          <p:cNvSpPr>
            <a:spLocks noGrp="1"/>
          </p:cNvSpPr>
          <p:nvPr>
            <p:ph type="title"/>
          </p:nvPr>
        </p:nvSpPr>
        <p:spPr/>
        <p:txBody>
          <a:bodyPr/>
          <a:lstStyle/>
          <a:p>
            <a:r>
              <a:rPr lang="en-US" dirty="0"/>
              <a:t>Bubble Sort – a primitive algorithm</a:t>
            </a:r>
          </a:p>
        </p:txBody>
      </p:sp>
      <p:pic>
        <p:nvPicPr>
          <p:cNvPr id="6" name="Online Media 5" title="Innovation Agenda | Barack Obama | Talks at Google">
            <a:hlinkClick r:id="" action="ppaction://media"/>
            <a:extLst>
              <a:ext uri="{FF2B5EF4-FFF2-40B4-BE49-F238E27FC236}">
                <a16:creationId xmlns:a16="http://schemas.microsoft.com/office/drawing/2014/main" id="{524AC1C0-110C-4CBE-8FAC-2915631605B5}"/>
              </a:ext>
            </a:extLst>
          </p:cNvPr>
          <p:cNvPicPr>
            <a:picLocks noGrp="1" noRot="1" noChangeAspect="1"/>
          </p:cNvPicPr>
          <p:nvPr>
            <p:ph idx="1"/>
            <a:videoFile r:link="rId1"/>
          </p:nvPr>
        </p:nvPicPr>
        <p:blipFill>
          <a:blip r:embed="rId4"/>
          <a:stretch>
            <a:fillRect/>
          </a:stretch>
        </p:blipFill>
        <p:spPr>
          <a:xfrm>
            <a:off x="5486400" y="1371600"/>
            <a:ext cx="6324600" cy="4743450"/>
          </a:xfrm>
          <a:prstGeom prst="rect">
            <a:avLst/>
          </a:prstGeom>
        </p:spPr>
      </p:pic>
      <p:pic>
        <p:nvPicPr>
          <p:cNvPr id="5122" name="Picture 2">
            <a:extLst>
              <a:ext uri="{FF2B5EF4-FFF2-40B4-BE49-F238E27FC236}">
                <a16:creationId xmlns:a16="http://schemas.microsoft.com/office/drawing/2014/main" id="{7A592CE1-A882-4E91-B04D-746B04E3E96C}"/>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81000" y="3250045"/>
            <a:ext cx="4914900" cy="28670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B17DE7A-9AE6-440A-9775-CAF55F377D82}"/>
              </a:ext>
            </a:extLst>
          </p:cNvPr>
          <p:cNvSpPr txBox="1"/>
          <p:nvPr/>
        </p:nvSpPr>
        <p:spPr>
          <a:xfrm>
            <a:off x="381000" y="1288473"/>
            <a:ext cx="4914900" cy="177894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One of the earliest sorts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Compares every element to find maximum, then repeat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Ultimately very slow</a:t>
            </a:r>
          </a:p>
        </p:txBody>
      </p:sp>
    </p:spTree>
    <p:extLst>
      <p:ext uri="{BB962C8B-B14F-4D97-AF65-F5344CB8AC3E}">
        <p14:creationId xmlns:p14="http://schemas.microsoft.com/office/powerpoint/2010/main" val="263735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CB9E6-6EDA-4A65-BD6A-C6EEBF188683}"/>
              </a:ext>
            </a:extLst>
          </p:cNvPr>
          <p:cNvSpPr>
            <a:spLocks noGrp="1"/>
          </p:cNvSpPr>
          <p:nvPr>
            <p:ph type="title"/>
          </p:nvPr>
        </p:nvSpPr>
        <p:spPr>
          <a:xfrm>
            <a:off x="609600" y="3073518"/>
            <a:ext cx="10972800" cy="710964"/>
          </a:xfrm>
        </p:spPr>
        <p:txBody>
          <a:bodyPr/>
          <a:lstStyle/>
          <a:p>
            <a:r>
              <a:rPr lang="en-US" dirty="0"/>
              <a:t>Rabbit hole: Dumb sorting</a:t>
            </a:r>
          </a:p>
        </p:txBody>
      </p:sp>
    </p:spTree>
    <p:extLst>
      <p:ext uri="{BB962C8B-B14F-4D97-AF65-F5344CB8AC3E}">
        <p14:creationId xmlns:p14="http://schemas.microsoft.com/office/powerpoint/2010/main" val="126116720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F2C8E-0A07-4582-ADB0-34FD6D66FA52}"/>
              </a:ext>
            </a:extLst>
          </p:cNvPr>
          <p:cNvSpPr>
            <a:spLocks noGrp="1"/>
          </p:cNvSpPr>
          <p:nvPr>
            <p:ph type="title"/>
          </p:nvPr>
        </p:nvSpPr>
        <p:spPr/>
        <p:txBody>
          <a:bodyPr/>
          <a:lstStyle/>
          <a:p>
            <a:r>
              <a:rPr lang="en-US" dirty="0" err="1">
                <a:solidFill>
                  <a:schemeClr val="tx1">
                    <a:lumMod val="50000"/>
                  </a:schemeClr>
                </a:solidFill>
              </a:rPr>
              <a:t>Bogosort</a:t>
            </a:r>
            <a:r>
              <a:rPr lang="en-US" dirty="0">
                <a:solidFill>
                  <a:schemeClr val="tx1">
                    <a:lumMod val="50000"/>
                  </a:schemeClr>
                </a:solidFill>
              </a:rPr>
              <a:t> / permutation sort / stupid sort …</a:t>
            </a:r>
          </a:p>
        </p:txBody>
      </p:sp>
      <p:sp>
        <p:nvSpPr>
          <p:cNvPr id="4" name="Content Placeholder 3">
            <a:extLst>
              <a:ext uri="{FF2B5EF4-FFF2-40B4-BE49-F238E27FC236}">
                <a16:creationId xmlns:a16="http://schemas.microsoft.com/office/drawing/2014/main" id="{1B416DBA-CFE3-48D4-B214-F90BAEC5DA58}"/>
              </a:ext>
            </a:extLst>
          </p:cNvPr>
          <p:cNvSpPr>
            <a:spLocks noGrp="1"/>
          </p:cNvSpPr>
          <p:nvPr>
            <p:ph idx="1"/>
          </p:nvPr>
        </p:nvSpPr>
        <p:spPr>
          <a:xfrm>
            <a:off x="381000" y="1143000"/>
            <a:ext cx="5934792" cy="2400300"/>
          </a:xfrm>
        </p:spPr>
        <p:txBody>
          <a:bodyPr>
            <a:normAutofit lnSpcReduction="10000"/>
          </a:bodyPr>
          <a:lstStyle/>
          <a:p>
            <a:r>
              <a:rPr lang="en-US" dirty="0">
                <a:solidFill>
                  <a:schemeClr val="bg1"/>
                </a:solidFill>
              </a:rPr>
              <a:t>Check if the list is already sorted</a:t>
            </a:r>
          </a:p>
          <a:p>
            <a:pPr lvl="1"/>
            <a:r>
              <a:rPr lang="en-US" dirty="0">
                <a:solidFill>
                  <a:schemeClr val="bg1"/>
                </a:solidFill>
              </a:rPr>
              <a:t>If it is, we’re done!</a:t>
            </a:r>
          </a:p>
          <a:p>
            <a:pPr lvl="1"/>
            <a:r>
              <a:rPr lang="en-US" dirty="0">
                <a:solidFill>
                  <a:schemeClr val="bg1"/>
                </a:solidFill>
              </a:rPr>
              <a:t>If it’s not, randomize the order</a:t>
            </a:r>
          </a:p>
          <a:p>
            <a:pPr lvl="2"/>
            <a:r>
              <a:rPr lang="en-US" dirty="0">
                <a:solidFill>
                  <a:schemeClr val="bg1"/>
                </a:solidFill>
              </a:rPr>
              <a:t>Repeat until list is sorted!</a:t>
            </a:r>
          </a:p>
          <a:p>
            <a:r>
              <a:rPr lang="en-US" dirty="0">
                <a:solidFill>
                  <a:schemeClr val="bg1"/>
                </a:solidFill>
              </a:rPr>
              <a:t>But quantum computing is faster…</a:t>
            </a:r>
          </a:p>
        </p:txBody>
      </p:sp>
      <p:grpSp>
        <p:nvGrpSpPr>
          <p:cNvPr id="10" name="Group 9">
            <a:extLst>
              <a:ext uri="{FF2B5EF4-FFF2-40B4-BE49-F238E27FC236}">
                <a16:creationId xmlns:a16="http://schemas.microsoft.com/office/drawing/2014/main" id="{0D36776E-5A40-479F-AE27-A16E902691B3}"/>
              </a:ext>
            </a:extLst>
          </p:cNvPr>
          <p:cNvGrpSpPr/>
          <p:nvPr/>
        </p:nvGrpSpPr>
        <p:grpSpPr>
          <a:xfrm>
            <a:off x="266699" y="3438524"/>
            <a:ext cx="6049093" cy="2943226"/>
            <a:chOff x="266699" y="3438524"/>
            <a:chExt cx="6049093" cy="2943226"/>
          </a:xfrm>
        </p:grpSpPr>
        <p:pic>
          <p:nvPicPr>
            <p:cNvPr id="6" name="Picture 5">
              <a:extLst>
                <a:ext uri="{FF2B5EF4-FFF2-40B4-BE49-F238E27FC236}">
                  <a16:creationId xmlns:a16="http://schemas.microsoft.com/office/drawing/2014/main" id="{BE813F26-6DB5-4872-89B8-023064469C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712" y="3438524"/>
              <a:ext cx="5911080" cy="2943225"/>
            </a:xfrm>
            <a:prstGeom prst="rect">
              <a:avLst/>
            </a:prstGeom>
          </p:spPr>
        </p:pic>
        <p:sp>
          <p:nvSpPr>
            <p:cNvPr id="7" name="TextBox 6">
              <a:extLst>
                <a:ext uri="{FF2B5EF4-FFF2-40B4-BE49-F238E27FC236}">
                  <a16:creationId xmlns:a16="http://schemas.microsoft.com/office/drawing/2014/main" id="{54695E4B-32DF-4A26-BCB4-A73116221100}"/>
                </a:ext>
              </a:extLst>
            </p:cNvPr>
            <p:cNvSpPr txBox="1"/>
            <p:nvPr/>
          </p:nvSpPr>
          <p:spPr>
            <a:xfrm>
              <a:off x="266699" y="5247593"/>
              <a:ext cx="5967513" cy="1134157"/>
            </a:xfrm>
            <a:prstGeom prst="rect">
              <a:avLst/>
            </a:prstGeom>
            <a:noFill/>
            <a:ln w="0">
              <a:noFill/>
            </a:ln>
          </p:spPr>
          <p:txBody>
            <a:bodyPr wrap="square" lIns="182880" tIns="146304" rIns="182880" bIns="146304" rtlCol="0">
              <a:spAutoFit/>
            </a:bodyPr>
            <a:lstStyle/>
            <a:p>
              <a:pPr algn="ctr">
                <a:lnSpc>
                  <a:spcPct val="90000"/>
                </a:lnSpc>
                <a:spcAft>
                  <a:spcPts val="600"/>
                </a:spcAft>
              </a:pPr>
              <a:r>
                <a:rPr lang="en-US" sz="2000" b="1" dirty="0">
                  <a:ln w="12700">
                    <a:solidFill>
                      <a:schemeClr val="tx1">
                        <a:lumMod val="50000"/>
                      </a:schemeClr>
                    </a:solidFill>
                  </a:ln>
                  <a:solidFill>
                    <a:srgbClr val="FFFF00"/>
                  </a:solidFill>
                  <a:effectLst>
                    <a:outerShdw blurRad="50800" dist="38100" dir="10800000" algn="r" rotWithShape="0">
                      <a:prstClr val="black">
                        <a:alpha val="40000"/>
                      </a:prstClr>
                    </a:outerShdw>
                  </a:effectLst>
                  <a:latin typeface="Consolas" panose="020B0609020204030204" pitchFamily="49" charset="0"/>
                  <a:ea typeface="BatangChe" panose="020B0503020000020004" pitchFamily="49" charset="-127"/>
                  <a:cs typeface="Courier New" panose="02070309020205020404" pitchFamily="49" charset="0"/>
                </a:rPr>
                <a:t>You guys have been thinking about Hugh Everett’s </a:t>
              </a:r>
              <a:r>
                <a:rPr lang="en-US" sz="2000" b="1" i="1" dirty="0">
                  <a:ln w="12700">
                    <a:solidFill>
                      <a:schemeClr val="tx1">
                        <a:lumMod val="50000"/>
                      </a:schemeClr>
                    </a:solidFill>
                  </a:ln>
                  <a:solidFill>
                    <a:srgbClr val="FFFF00"/>
                  </a:solidFill>
                  <a:effectLst>
                    <a:outerShdw blurRad="50800" dist="38100" dir="10800000" algn="r" rotWithShape="0">
                      <a:prstClr val="black">
                        <a:alpha val="40000"/>
                      </a:prstClr>
                    </a:outerShdw>
                  </a:effectLst>
                  <a:latin typeface="Consolas" panose="020B0609020204030204" pitchFamily="49" charset="0"/>
                  <a:ea typeface="BatangChe" panose="020B0503020000020004" pitchFamily="49" charset="-127"/>
                  <a:cs typeface="Courier New" panose="02070309020205020404" pitchFamily="49" charset="0"/>
                </a:rPr>
                <a:t>Many Worlds Interpretation,</a:t>
              </a:r>
              <a:r>
                <a:rPr lang="en-US" sz="2000" b="1" dirty="0">
                  <a:ln w="12700">
                    <a:solidFill>
                      <a:schemeClr val="tx1">
                        <a:lumMod val="50000"/>
                      </a:schemeClr>
                    </a:solidFill>
                  </a:ln>
                  <a:solidFill>
                    <a:srgbClr val="FFFF00"/>
                  </a:solidFill>
                  <a:effectLst>
                    <a:outerShdw blurRad="50800" dist="38100" dir="10800000" algn="r" rotWithShape="0">
                      <a:prstClr val="black">
                        <a:alpha val="40000"/>
                      </a:prstClr>
                    </a:outerShdw>
                  </a:effectLst>
                  <a:latin typeface="Consolas" panose="020B0609020204030204" pitchFamily="49" charset="0"/>
                  <a:ea typeface="BatangChe" panose="020B0503020000020004" pitchFamily="49" charset="-127"/>
                  <a:cs typeface="Courier New" panose="02070309020205020404" pitchFamily="49" charset="0"/>
                </a:rPr>
                <a:t> haven’t you?</a:t>
              </a:r>
            </a:p>
          </p:txBody>
        </p:sp>
      </p:grpSp>
      <p:sp>
        <p:nvSpPr>
          <p:cNvPr id="8" name="Rectangle 7">
            <a:extLst>
              <a:ext uri="{FF2B5EF4-FFF2-40B4-BE49-F238E27FC236}">
                <a16:creationId xmlns:a16="http://schemas.microsoft.com/office/drawing/2014/main" id="{3E34639A-79AF-457C-B175-8C0224231E72}"/>
              </a:ext>
            </a:extLst>
          </p:cNvPr>
          <p:cNvSpPr/>
          <p:nvPr/>
        </p:nvSpPr>
        <p:spPr bwMode="auto">
          <a:xfrm>
            <a:off x="6372225" y="1143000"/>
            <a:ext cx="5438775" cy="5238750"/>
          </a:xfrm>
          <a:prstGeom prst="rect">
            <a:avLst/>
          </a:prstGeom>
          <a:solidFill>
            <a:srgbClr val="FFFFCC"/>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solidFill>
                <a:ea typeface="Segoe UI" pitchFamily="34" charset="0"/>
                <a:cs typeface="Segoe UI" pitchFamily="34" charset="0"/>
              </a:rPr>
              <a:t>Quantum </a:t>
            </a:r>
            <a:r>
              <a:rPr lang="en-US" sz="2400" b="1" dirty="0" err="1">
                <a:solidFill>
                  <a:schemeClr val="tx1"/>
                </a:solidFill>
                <a:ea typeface="Segoe UI" pitchFamily="34" charset="0"/>
                <a:cs typeface="Segoe UI" pitchFamily="34" charset="0"/>
              </a:rPr>
              <a:t>Bogosort</a:t>
            </a:r>
            <a:endParaRPr lang="en-US" sz="2400" b="1"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r>
              <a:rPr lang="en-US" sz="1400" b="1" dirty="0">
                <a:solidFill>
                  <a:schemeClr val="tx1"/>
                </a:solidFill>
                <a:ea typeface="Segoe UI" pitchFamily="34" charset="0"/>
                <a:cs typeface="Segoe UI" pitchFamily="34" charset="0"/>
              </a:rPr>
              <a:t>(theoretical)</a:t>
            </a:r>
          </a:p>
          <a:p>
            <a:pPr algn="ctr" defTabSz="932472" fontAlgn="base">
              <a:lnSpc>
                <a:spcPct val="90000"/>
              </a:lnSpc>
              <a:spcBef>
                <a:spcPct val="0"/>
              </a:spcBef>
              <a:spcAft>
                <a:spcPct val="0"/>
              </a:spcAft>
            </a:pPr>
            <a:endParaRPr lang="en-US" sz="1600" b="1" dirty="0">
              <a:solidFill>
                <a:schemeClr val="tx1"/>
              </a:solidFill>
              <a:ea typeface="Segoe UI" pitchFamily="34" charset="0"/>
              <a:cs typeface="Segoe UI" pitchFamily="34" charset="0"/>
            </a:endParaRPr>
          </a:p>
          <a:p>
            <a:pPr marL="457200" indent="-457200" algn="l">
              <a:buFont typeface="+mj-lt"/>
              <a:buAutoNum type="arabicPeriod"/>
            </a:pPr>
            <a:r>
              <a:rPr lang="en-US" sz="2000" b="0" i="0" dirty="0">
                <a:solidFill>
                  <a:srgbClr val="000000"/>
                </a:solidFill>
                <a:effectLst/>
                <a:latin typeface="Times New Roman" panose="02020603050405020304" pitchFamily="18" charset="0"/>
              </a:rPr>
              <a:t>Quantumly randomize the list, such that there is no way of knowing what order the list is in until it is observed. </a:t>
            </a:r>
            <a:r>
              <a:rPr lang="en-US" sz="2000" b="1" i="0" dirty="0">
                <a:solidFill>
                  <a:srgbClr val="000000"/>
                </a:solidFill>
                <a:effectLst/>
                <a:latin typeface="Times New Roman" panose="02020603050405020304" pitchFamily="18" charset="0"/>
              </a:rPr>
              <a:t>This will divide the universe into O(n!) universes</a:t>
            </a:r>
            <a:r>
              <a:rPr lang="en-US" sz="2000" b="0" i="0" dirty="0">
                <a:solidFill>
                  <a:srgbClr val="000000"/>
                </a:solidFill>
                <a:effectLst/>
                <a:latin typeface="Times New Roman" panose="02020603050405020304" pitchFamily="18" charset="0"/>
              </a:rPr>
              <a:t>; however, the division has no cost, as it happens constantly anyway.</a:t>
            </a:r>
          </a:p>
          <a:p>
            <a:pPr marL="457200" indent="-457200" algn="l">
              <a:buFont typeface="+mj-lt"/>
              <a:buAutoNum type="arabicPeriod"/>
            </a:pPr>
            <a:endParaRPr lang="en-US" sz="2000" b="0" i="0" dirty="0">
              <a:solidFill>
                <a:srgbClr val="000000"/>
              </a:solidFill>
              <a:effectLst/>
              <a:latin typeface="Times New Roman" panose="02020603050405020304" pitchFamily="18" charset="0"/>
            </a:endParaRPr>
          </a:p>
          <a:p>
            <a:pPr marL="457200" indent="-457200" algn="l">
              <a:buFont typeface="+mj-lt"/>
              <a:buAutoNum type="arabicPeriod"/>
            </a:pPr>
            <a:r>
              <a:rPr lang="en-US" sz="2000" b="0" i="0" dirty="0">
                <a:solidFill>
                  <a:srgbClr val="000000"/>
                </a:solidFill>
                <a:effectLst/>
                <a:latin typeface="Times New Roman" panose="02020603050405020304" pitchFamily="18" charset="0"/>
              </a:rPr>
              <a:t>If the list is not sorted, </a:t>
            </a:r>
            <a:r>
              <a:rPr lang="en-US" sz="2000" b="1" i="0" dirty="0">
                <a:solidFill>
                  <a:srgbClr val="000000"/>
                </a:solidFill>
                <a:effectLst/>
                <a:latin typeface="Times New Roman" panose="02020603050405020304" pitchFamily="18" charset="0"/>
              </a:rPr>
              <a:t>destroy the universe.</a:t>
            </a:r>
          </a:p>
          <a:p>
            <a:pPr marL="914400" lvl="1" indent="-457200">
              <a:buFont typeface="+mj-lt"/>
              <a:buAutoNum type="arabicPeriod"/>
            </a:pPr>
            <a:r>
              <a:rPr lang="en-US" sz="1600" b="0" i="0" dirty="0">
                <a:solidFill>
                  <a:srgbClr val="000000"/>
                </a:solidFill>
                <a:effectLst/>
                <a:latin typeface="Times New Roman" panose="02020603050405020304" pitchFamily="18" charset="0"/>
              </a:rPr>
              <a:t>This operation is left as an exercise to the reader.</a:t>
            </a:r>
          </a:p>
          <a:p>
            <a:pPr marL="457200" indent="-457200" algn="l">
              <a:buFont typeface="+mj-lt"/>
              <a:buAutoNum type="arabicPeriod"/>
            </a:pPr>
            <a:endParaRPr lang="en-US" sz="2000" b="0" i="0" dirty="0">
              <a:solidFill>
                <a:srgbClr val="000000"/>
              </a:solidFill>
              <a:effectLst/>
              <a:latin typeface="Times New Roman" panose="02020603050405020304" pitchFamily="18" charset="0"/>
            </a:endParaRPr>
          </a:p>
          <a:p>
            <a:pPr marL="457200" indent="-457200">
              <a:buFont typeface="+mj-lt"/>
              <a:buAutoNum type="arabicPeriod"/>
            </a:pPr>
            <a:r>
              <a:rPr lang="en-US" sz="2000" i="0" dirty="0">
                <a:solidFill>
                  <a:srgbClr val="000000"/>
                </a:solidFill>
                <a:effectLst/>
                <a:latin typeface="Times New Roman" panose="02020603050405020304" pitchFamily="18" charset="0"/>
              </a:rPr>
              <a:t>͏</a:t>
            </a:r>
            <a:r>
              <a:rPr lang="en-US" sz="2000" b="1" i="0" dirty="0">
                <a:solidFill>
                  <a:srgbClr val="000000"/>
                </a:solidFill>
                <a:effectLst/>
                <a:latin typeface="Times New Roman" panose="02020603050405020304" pitchFamily="18" charset="0"/>
              </a:rPr>
              <a:t>All remaining universes contain lists which are sorted.</a:t>
            </a:r>
          </a:p>
        </p:txBody>
      </p:sp>
      <p:sp>
        <p:nvSpPr>
          <p:cNvPr id="9" name="TextBox 8">
            <a:extLst>
              <a:ext uri="{FF2B5EF4-FFF2-40B4-BE49-F238E27FC236}">
                <a16:creationId xmlns:a16="http://schemas.microsoft.com/office/drawing/2014/main" id="{526B4E65-BDCB-46CE-A82D-B32BCA7C87BE}"/>
              </a:ext>
            </a:extLst>
          </p:cNvPr>
          <p:cNvSpPr txBox="1"/>
          <p:nvPr/>
        </p:nvSpPr>
        <p:spPr>
          <a:xfrm>
            <a:off x="7591410" y="5943600"/>
            <a:ext cx="4357603" cy="544765"/>
          </a:xfrm>
          <a:prstGeom prst="rect">
            <a:avLst/>
          </a:prstGeom>
          <a:noFill/>
        </p:spPr>
        <p:txBody>
          <a:bodyPr wrap="none" lIns="182880" tIns="146304" rIns="182880" bIns="146304" rtlCol="0">
            <a:spAutoFit/>
          </a:bodyPr>
          <a:lstStyle/>
          <a:p>
            <a:pPr>
              <a:lnSpc>
                <a:spcPct val="90000"/>
              </a:lnSpc>
              <a:spcAft>
                <a:spcPts val="600"/>
              </a:spcAft>
            </a:pPr>
            <a:r>
              <a:rPr lang="en-US" i="1" dirty="0">
                <a:gradFill>
                  <a:gsLst>
                    <a:gs pos="2917">
                      <a:schemeClr val="tx1"/>
                    </a:gs>
                    <a:gs pos="30000">
                      <a:schemeClr val="tx1"/>
                    </a:gs>
                  </a:gsLst>
                  <a:lin ang="5400000" scaled="0"/>
                </a:gradFill>
                <a:hlinkClick r:id="rId4"/>
              </a:rPr>
              <a:t>https://wiki.c2.com/?QuantumBogoSort</a:t>
            </a:r>
            <a:endParaRPr lang="en-US"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9022299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circle(in)">
                                      <p:cBhvr>
                                        <p:cTn id="32" dur="10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nodeType="withEffect">
                                  <p:stCondLst>
                                    <p:cond delay="0"/>
                                  </p:stCondLst>
                                  <p:childTnLst>
                                    <p:set>
                                      <p:cBhvr>
                                        <p:cTn id="39" dur="1" fill="hold">
                                          <p:stCondLst>
                                            <p:cond delay="0"/>
                                          </p:stCondLst>
                                        </p:cTn>
                                        <p:tgtEl>
                                          <p:spTgt spid="8">
                                            <p:txEl>
                                              <p:pRg st="0" end="0"/>
                                            </p:txEl>
                                          </p:spTgt>
                                        </p:tgtEl>
                                        <p:attrNameLst>
                                          <p:attrName>style.visibility</p:attrName>
                                        </p:attrNameLst>
                                      </p:cBhvr>
                                      <p:to>
                                        <p:strVal val="visible"/>
                                      </p:to>
                                    </p:set>
                                    <p:animEffect transition="in" filter="fade">
                                      <p:cBhvr>
                                        <p:cTn id="40" dur="500"/>
                                        <p:tgtEl>
                                          <p:spTgt spid="8">
                                            <p:txEl>
                                              <p:pRg st="0" end="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Effect transition="in" filter="fade">
                                      <p:cBhvr>
                                        <p:cTn id="43" dur="500"/>
                                        <p:tgtEl>
                                          <p:spTgt spid="8">
                                            <p:txEl>
                                              <p:pRg st="1" end="1"/>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
                                            <p:txEl>
                                              <p:pRg st="5" end="5"/>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8" grpId="0" animBg="1"/>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794D6-8352-4FCC-8BB7-86ECC5D33ECA}"/>
              </a:ext>
            </a:extLst>
          </p:cNvPr>
          <p:cNvSpPr>
            <a:spLocks noGrp="1"/>
          </p:cNvSpPr>
          <p:nvPr>
            <p:ph type="title"/>
          </p:nvPr>
        </p:nvSpPr>
        <p:spPr/>
        <p:txBody>
          <a:bodyPr/>
          <a:lstStyle/>
          <a:p>
            <a:r>
              <a:rPr lang="en-US" dirty="0">
                <a:solidFill>
                  <a:schemeClr val="tx1">
                    <a:lumMod val="50000"/>
                  </a:schemeClr>
                </a:solidFill>
              </a:rPr>
              <a:t>Sleep sort</a:t>
            </a:r>
          </a:p>
        </p:txBody>
      </p:sp>
      <p:sp>
        <p:nvSpPr>
          <p:cNvPr id="3" name="Content Placeholder 2">
            <a:extLst>
              <a:ext uri="{FF2B5EF4-FFF2-40B4-BE49-F238E27FC236}">
                <a16:creationId xmlns:a16="http://schemas.microsoft.com/office/drawing/2014/main" id="{76DD94DF-BDAC-4557-9AC3-566D5E4FB84A}"/>
              </a:ext>
            </a:extLst>
          </p:cNvPr>
          <p:cNvSpPr>
            <a:spLocks noGrp="1"/>
          </p:cNvSpPr>
          <p:nvPr>
            <p:ph idx="1"/>
          </p:nvPr>
        </p:nvSpPr>
        <p:spPr>
          <a:xfrm>
            <a:off x="6438900" y="4188229"/>
            <a:ext cx="5600700" cy="2514600"/>
          </a:xfrm>
        </p:spPr>
        <p:txBody>
          <a:bodyPr>
            <a:normAutofit/>
          </a:bodyPr>
          <a:lstStyle/>
          <a:p>
            <a:pPr marL="57150" indent="0">
              <a:buNone/>
            </a:pPr>
            <a:r>
              <a:rPr lang="en-US" dirty="0">
                <a:solidFill>
                  <a:schemeClr val="bg1"/>
                </a:solidFill>
                <a:latin typeface="Consolas" panose="020B0609020204030204" pitchFamily="49" charset="0"/>
              </a:rPr>
              <a:t>For each element </a:t>
            </a:r>
            <a:r>
              <a:rPr lang="en-US" b="1" dirty="0">
                <a:solidFill>
                  <a:schemeClr val="accent1">
                    <a:lumMod val="40000"/>
                    <a:lumOff val="60000"/>
                  </a:schemeClr>
                </a:solidFill>
                <a:latin typeface="Consolas" panose="020B0609020204030204" pitchFamily="49" charset="0"/>
              </a:rPr>
              <a:t>x</a:t>
            </a:r>
            <a:r>
              <a:rPr lang="en-US" dirty="0">
                <a:solidFill>
                  <a:schemeClr val="bg1"/>
                </a:solidFill>
                <a:latin typeface="Consolas" panose="020B0609020204030204" pitchFamily="49" charset="0"/>
              </a:rPr>
              <a:t> in </a:t>
            </a:r>
            <a:r>
              <a:rPr lang="en-US" b="1" dirty="0">
                <a:solidFill>
                  <a:schemeClr val="accent2">
                    <a:lumMod val="40000"/>
                    <a:lumOff val="60000"/>
                  </a:schemeClr>
                </a:solidFill>
                <a:latin typeface="Consolas" panose="020B0609020204030204" pitchFamily="49" charset="0"/>
              </a:rPr>
              <a:t>list</a:t>
            </a:r>
            <a:r>
              <a:rPr lang="en-US" dirty="0">
                <a:solidFill>
                  <a:schemeClr val="bg1"/>
                </a:solidFill>
                <a:latin typeface="Consolas" panose="020B0609020204030204" pitchFamily="49" charset="0"/>
              </a:rPr>
              <a:t>:</a:t>
            </a:r>
          </a:p>
          <a:p>
            <a:pPr marL="57150" indent="0">
              <a:buNone/>
            </a:pPr>
            <a:r>
              <a:rPr lang="en-US" dirty="0">
                <a:solidFill>
                  <a:schemeClr val="bg1"/>
                </a:solidFill>
                <a:latin typeface="Consolas" panose="020B0609020204030204" pitchFamily="49" charset="0"/>
              </a:rPr>
              <a:t>  sleep for </a:t>
            </a:r>
            <a:r>
              <a:rPr lang="en-US" b="1" dirty="0">
                <a:solidFill>
                  <a:schemeClr val="accent1">
                    <a:lumMod val="40000"/>
                    <a:lumOff val="60000"/>
                  </a:schemeClr>
                </a:solidFill>
                <a:latin typeface="Consolas" panose="020B0609020204030204" pitchFamily="49" charset="0"/>
              </a:rPr>
              <a:t>x</a:t>
            </a:r>
            <a:r>
              <a:rPr lang="en-US" dirty="0">
                <a:solidFill>
                  <a:schemeClr val="bg1"/>
                </a:solidFill>
                <a:latin typeface="Consolas" panose="020B0609020204030204" pitchFamily="49" charset="0"/>
              </a:rPr>
              <a:t> seconds</a:t>
            </a:r>
          </a:p>
          <a:p>
            <a:pPr marL="57150" indent="0">
              <a:buNone/>
            </a:pPr>
            <a:r>
              <a:rPr lang="en-US" dirty="0">
                <a:solidFill>
                  <a:schemeClr val="bg1"/>
                </a:solidFill>
                <a:latin typeface="Consolas" panose="020B0609020204030204" pitchFamily="49" charset="0"/>
              </a:rPr>
              <a:t>  print out </a:t>
            </a:r>
            <a:r>
              <a:rPr lang="en-US" b="1" dirty="0">
                <a:solidFill>
                  <a:schemeClr val="accent1">
                    <a:lumMod val="40000"/>
                    <a:lumOff val="60000"/>
                  </a:schemeClr>
                </a:solidFill>
                <a:latin typeface="Consolas" panose="020B0609020204030204" pitchFamily="49" charset="0"/>
              </a:rPr>
              <a:t>x</a:t>
            </a:r>
          </a:p>
          <a:p>
            <a:pPr marL="57150" indent="0">
              <a:buNone/>
            </a:pPr>
            <a:r>
              <a:rPr lang="en-US" dirty="0">
                <a:solidFill>
                  <a:schemeClr val="bg1"/>
                </a:solidFill>
                <a:latin typeface="Consolas" panose="020B0609020204030204" pitchFamily="49" charset="0"/>
              </a:rPr>
              <a:t>Output will be sorted </a:t>
            </a:r>
            <a:r>
              <a:rPr lang="en-US" b="1" dirty="0">
                <a:solidFill>
                  <a:schemeClr val="accent2">
                    <a:lumMod val="40000"/>
                    <a:lumOff val="60000"/>
                  </a:schemeClr>
                </a:solidFill>
                <a:latin typeface="Consolas" panose="020B0609020204030204" pitchFamily="49" charset="0"/>
              </a:rPr>
              <a:t>list</a:t>
            </a:r>
          </a:p>
        </p:txBody>
      </p:sp>
      <p:pic>
        <p:nvPicPr>
          <p:cNvPr id="9218" name="Picture 2" descr="50 Sleepy Dogs Who're Definitely Not Letting You Sleep In Your Bed Tonight  | Bored Panda">
            <a:extLst>
              <a:ext uri="{FF2B5EF4-FFF2-40B4-BE49-F238E27FC236}">
                <a16:creationId xmlns:a16="http://schemas.microsoft.com/office/drawing/2014/main" id="{D852AA75-746B-4848-81E5-C1D23E9FF5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3626" y="1198418"/>
            <a:ext cx="4254048" cy="283368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r/ProgrammerHumor - Sleep sort">
            <a:extLst>
              <a:ext uri="{FF2B5EF4-FFF2-40B4-BE49-F238E27FC236}">
                <a16:creationId xmlns:a16="http://schemas.microsoft.com/office/drawing/2014/main" id="{C12B813C-E3B4-43F8-8DA1-1D00C1F12D0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150"/>
          <a:stretch/>
        </p:blipFill>
        <p:spPr bwMode="auto">
          <a:xfrm>
            <a:off x="381001" y="1143000"/>
            <a:ext cx="5829299" cy="5532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58782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E44AD-729D-49EC-BAD9-E0936AA1F3BB}"/>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11F32F30-5016-4139-8F40-EEAB16AB68D8}"/>
              </a:ext>
            </a:extLst>
          </p:cNvPr>
          <p:cNvSpPr>
            <a:spLocks noGrp="1"/>
          </p:cNvSpPr>
          <p:nvPr>
            <p:ph idx="1"/>
          </p:nvPr>
        </p:nvSpPr>
        <p:spPr/>
        <p:txBody>
          <a:bodyPr/>
          <a:lstStyle/>
          <a:p>
            <a:r>
              <a:rPr lang="en-US" b="1" dirty="0"/>
              <a:t>Lists</a:t>
            </a:r>
            <a:r>
              <a:rPr lang="en-US" dirty="0"/>
              <a:t> in Python hold data in a specific order, accessible by index</a:t>
            </a:r>
          </a:p>
          <a:p>
            <a:r>
              <a:rPr lang="en-US" b="1" dirty="0"/>
              <a:t>Dictionaries</a:t>
            </a:r>
            <a:r>
              <a:rPr lang="en-US" dirty="0"/>
              <a:t> in Python hold key-value pairs (value accessible by key)</a:t>
            </a:r>
          </a:p>
          <a:p>
            <a:endParaRPr lang="en-US" dirty="0"/>
          </a:p>
          <a:p>
            <a:r>
              <a:rPr lang="en-US" b="1" dirty="0"/>
              <a:t>Sorting Algorithms</a:t>
            </a:r>
            <a:r>
              <a:rPr lang="en-US" dirty="0"/>
              <a:t> manipulate data and put it in order</a:t>
            </a:r>
          </a:p>
          <a:p>
            <a:r>
              <a:rPr lang="en-US" dirty="0"/>
              <a:t>Many sorting algorithms exist</a:t>
            </a:r>
          </a:p>
          <a:p>
            <a:pPr lvl="1"/>
            <a:r>
              <a:rPr lang="en-US" dirty="0"/>
              <a:t>The type of data helps determine the best algorithm to use</a:t>
            </a:r>
          </a:p>
          <a:p>
            <a:r>
              <a:rPr lang="en-US" dirty="0"/>
              <a:t>Generally, there is no need to implement your own algorithm</a:t>
            </a:r>
          </a:p>
          <a:p>
            <a:pPr lvl="1"/>
            <a:r>
              <a:rPr lang="en-US" dirty="0"/>
              <a:t>Almost all languages have built-in “sort” functionality</a:t>
            </a:r>
          </a:p>
        </p:txBody>
      </p:sp>
    </p:spTree>
    <p:extLst>
      <p:ext uri="{BB962C8B-B14F-4D97-AF65-F5344CB8AC3E}">
        <p14:creationId xmlns:p14="http://schemas.microsoft.com/office/powerpoint/2010/main" val="39410223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anim calcmode="lin" valueType="num">
                                      <p:cBhvr>
                                        <p:cTn id="2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anim calcmode="lin" valueType="num">
                                      <p:cBhvr>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500"/>
                                        <p:tgtEl>
                                          <p:spTgt spid="3">
                                            <p:txEl>
                                              <p:pRg st="5" end="5"/>
                                            </p:txEl>
                                          </p:spTgt>
                                        </p:tgtEl>
                                      </p:cBhvr>
                                    </p:animEffect>
                                    <p:anim calcmode="lin" valueType="num">
                                      <p:cBhvr>
                                        <p:cTn id="36"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anim calcmode="lin" valueType="num">
                                      <p:cBhvr>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5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500"/>
                                        <p:tgtEl>
                                          <p:spTgt spid="3">
                                            <p:txEl>
                                              <p:pRg st="7" end="7"/>
                                            </p:txEl>
                                          </p:spTgt>
                                        </p:tgtEl>
                                      </p:cBhvr>
                                    </p:animEffect>
                                    <p:anim calcmode="lin" valueType="num">
                                      <p:cBhvr>
                                        <p:cTn id="50"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5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C779EA-2E89-446F-8FBA-0120C1A77FD3}"/>
              </a:ext>
            </a:extLst>
          </p:cNvPr>
          <p:cNvSpPr>
            <a:spLocks noGrp="1"/>
          </p:cNvSpPr>
          <p:nvPr>
            <p:ph type="body" sz="quarter" idx="10"/>
          </p:nvPr>
        </p:nvSpPr>
        <p:spPr/>
        <p:txBody>
          <a:bodyPr/>
          <a:lstStyle/>
          <a:p>
            <a:r>
              <a:rPr lang="en-US" dirty="0"/>
              <a:t>Questions?</a:t>
            </a:r>
          </a:p>
        </p:txBody>
      </p:sp>
    </p:spTree>
    <p:extLst>
      <p:ext uri="{BB962C8B-B14F-4D97-AF65-F5344CB8AC3E}">
        <p14:creationId xmlns:p14="http://schemas.microsoft.com/office/powerpoint/2010/main" val="108560599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FBD0C-6850-43D4-8E09-3ACE1C5529F7}"/>
              </a:ext>
            </a:extLst>
          </p:cNvPr>
          <p:cNvSpPr>
            <a:spLocks noGrp="1"/>
          </p:cNvSpPr>
          <p:nvPr>
            <p:ph type="title"/>
          </p:nvPr>
        </p:nvSpPr>
        <p:spPr/>
        <p:txBody>
          <a:bodyPr/>
          <a:lstStyle/>
          <a:p>
            <a:r>
              <a:rPr lang="en-US" dirty="0"/>
              <a:t>What are some things you might collect?</a:t>
            </a:r>
          </a:p>
        </p:txBody>
      </p:sp>
      <p:pic>
        <p:nvPicPr>
          <p:cNvPr id="1026" name="Picture 2" descr="5 Tips on How to Collect Trading Cards">
            <a:extLst>
              <a:ext uri="{FF2B5EF4-FFF2-40B4-BE49-F238E27FC236}">
                <a16:creationId xmlns:a16="http://schemas.microsoft.com/office/drawing/2014/main" id="{8972C807-78A5-4919-B82B-B925F966E5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8302" b="21924"/>
          <a:stretch/>
        </p:blipFill>
        <p:spPr bwMode="auto">
          <a:xfrm>
            <a:off x="5181601" y="-914400"/>
            <a:ext cx="7010399" cy="41880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lorful Marble Collection Photograph by Garry Gay">
            <a:extLst>
              <a:ext uri="{FF2B5EF4-FFF2-40B4-BE49-F238E27FC236}">
                <a16:creationId xmlns:a16="http://schemas.microsoft.com/office/drawing/2014/main" id="{45BED196-DC77-49A9-95C4-8F9FE99A03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3273631"/>
            <a:ext cx="5385529" cy="35843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ettina Dorfmann: the woman with 15,000 Barbie dolls | Metro News">
            <a:extLst>
              <a:ext uri="{FF2B5EF4-FFF2-40B4-BE49-F238E27FC236}">
                <a16:creationId xmlns:a16="http://schemas.microsoft.com/office/drawing/2014/main" id="{9C5DB1F2-7ED8-44CD-B0C5-D28BCC2E3A0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904" r="17051"/>
          <a:stretch/>
        </p:blipFill>
        <p:spPr bwMode="auto">
          <a:xfrm>
            <a:off x="10567129" y="3273631"/>
            <a:ext cx="1624871" cy="3609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255334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48003-A372-4054-8399-61BF65FC256F}"/>
              </a:ext>
            </a:extLst>
          </p:cNvPr>
          <p:cNvSpPr>
            <a:spLocks noGrp="1"/>
          </p:cNvSpPr>
          <p:nvPr>
            <p:ph type="title"/>
          </p:nvPr>
        </p:nvSpPr>
        <p:spPr/>
        <p:txBody>
          <a:bodyPr/>
          <a:lstStyle/>
          <a:p>
            <a:r>
              <a:rPr lang="en-US" dirty="0"/>
              <a:t>Collections in Python</a:t>
            </a:r>
          </a:p>
        </p:txBody>
      </p:sp>
      <p:sp>
        <p:nvSpPr>
          <p:cNvPr id="3" name="Content Placeholder 2">
            <a:extLst>
              <a:ext uri="{FF2B5EF4-FFF2-40B4-BE49-F238E27FC236}">
                <a16:creationId xmlns:a16="http://schemas.microsoft.com/office/drawing/2014/main" id="{B3C7AD73-01B4-480E-81F2-654DB2193F7F}"/>
              </a:ext>
            </a:extLst>
          </p:cNvPr>
          <p:cNvSpPr>
            <a:spLocks noGrp="1"/>
          </p:cNvSpPr>
          <p:nvPr>
            <p:ph idx="1"/>
          </p:nvPr>
        </p:nvSpPr>
        <p:spPr>
          <a:xfrm>
            <a:off x="381000" y="1143000"/>
            <a:ext cx="5638800" cy="5257800"/>
          </a:xfrm>
        </p:spPr>
        <p:txBody>
          <a:bodyPr>
            <a:normAutofit/>
          </a:bodyPr>
          <a:lstStyle/>
          <a:p>
            <a:r>
              <a:rPr lang="en-US" sz="7200" dirty="0"/>
              <a:t>Lists</a:t>
            </a:r>
          </a:p>
          <a:p>
            <a:r>
              <a:rPr lang="en-US" sz="7200" dirty="0"/>
              <a:t>Dictionaries</a:t>
            </a:r>
          </a:p>
          <a:p>
            <a:r>
              <a:rPr lang="en-US" sz="7200" dirty="0">
                <a:solidFill>
                  <a:schemeClr val="tx1">
                    <a:lumMod val="60000"/>
                    <a:lumOff val="40000"/>
                  </a:schemeClr>
                </a:solidFill>
              </a:rPr>
              <a:t>Tuples</a:t>
            </a:r>
          </a:p>
          <a:p>
            <a:r>
              <a:rPr lang="en-US" sz="7200" dirty="0">
                <a:solidFill>
                  <a:schemeClr val="tx1">
                    <a:lumMod val="60000"/>
                    <a:lumOff val="40000"/>
                  </a:schemeClr>
                </a:solidFill>
              </a:rPr>
              <a:t>Sets</a:t>
            </a:r>
          </a:p>
        </p:txBody>
      </p:sp>
      <p:pic>
        <p:nvPicPr>
          <p:cNvPr id="2050" name="Picture 2" descr="5 Twitter List Secrets From the Pros">
            <a:extLst>
              <a:ext uri="{FF2B5EF4-FFF2-40B4-BE49-F238E27FC236}">
                <a16:creationId xmlns:a16="http://schemas.microsoft.com/office/drawing/2014/main" id="{D350A5F8-DA83-4EDC-BD76-194596F7E7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59" b="23683"/>
          <a:stretch/>
        </p:blipFill>
        <p:spPr bwMode="auto">
          <a:xfrm>
            <a:off x="6019800" y="1303268"/>
            <a:ext cx="57912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est Online Dictionaries for Students - Blog - Educational App Store">
            <a:extLst>
              <a:ext uri="{FF2B5EF4-FFF2-40B4-BE49-F238E27FC236}">
                <a16:creationId xmlns:a16="http://schemas.microsoft.com/office/drawing/2014/main" id="{8D8B2B25-5410-461A-906B-FBB3B78A8B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1058" b="-1"/>
          <a:stretch/>
        </p:blipFill>
        <p:spPr bwMode="auto">
          <a:xfrm>
            <a:off x="6019800" y="4114800"/>
            <a:ext cx="57912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20853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anim calcmode="lin" valueType="num">
                                      <p:cBhvr>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500" fill="hold"/>
                                        <p:tgtEl>
                                          <p:spTgt spid="3">
                                            <p:txEl>
                                              <p:pRg st="1" end="1"/>
                                            </p:txEl>
                                          </p:spTgt>
                                        </p:tgtEl>
                                        <p:attrNameLst>
                                          <p:attrName>ppt_y</p:attrName>
                                        </p:attrNameLst>
                                      </p:cBhvr>
                                      <p:tavLst>
                                        <p:tav tm="0">
                                          <p:val>
                                            <p:strVal val="#ppt_y+.1"/>
                                          </p:val>
                                        </p:tav>
                                        <p:tav tm="100000">
                                          <p:val>
                                            <p:strVal val="#ppt_y"/>
                                          </p:val>
                                        </p:tav>
                                      </p:tavLst>
                                    </p:anim>
                                  </p:childTnLst>
                                </p:cTn>
                              </p:par>
                              <p:par>
                                <p:cTn id="20" presetID="10" presetClass="entr" presetSubtype="0" fill="hold" nodeType="withEffect">
                                  <p:stCondLst>
                                    <p:cond delay="0"/>
                                  </p:stCondLst>
                                  <p:childTnLst>
                                    <p:set>
                                      <p:cBhvr>
                                        <p:cTn id="21" dur="1" fill="hold">
                                          <p:stCondLst>
                                            <p:cond delay="0"/>
                                          </p:stCondLst>
                                        </p:cTn>
                                        <p:tgtEl>
                                          <p:spTgt spid="2054"/>
                                        </p:tgtEl>
                                        <p:attrNameLst>
                                          <p:attrName>style.visibility</p:attrName>
                                        </p:attrNameLst>
                                      </p:cBhvr>
                                      <p:to>
                                        <p:strVal val="visible"/>
                                      </p:to>
                                    </p:set>
                                    <p:animEffect transition="in" filter="fade">
                                      <p:cBhvr>
                                        <p:cTn id="22" dur="500"/>
                                        <p:tgtEl>
                                          <p:spTgt spid="2054"/>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anim calcmode="lin" valueType="num">
                                      <p:cBhvr>
                                        <p:cTn id="2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9" dur="500" fill="hold"/>
                                        <p:tgtEl>
                                          <p:spTgt spid="3">
                                            <p:txEl>
                                              <p:pRg st="2" end="2"/>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anim calcmode="lin" valueType="num">
                                      <p:cBhvr>
                                        <p:cTn id="3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4"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F0CE4-8931-400C-87B6-7A07AE1292B1}"/>
              </a:ext>
            </a:extLst>
          </p:cNvPr>
          <p:cNvSpPr>
            <a:spLocks noGrp="1"/>
          </p:cNvSpPr>
          <p:nvPr>
            <p:ph type="title"/>
          </p:nvPr>
        </p:nvSpPr>
        <p:spPr/>
        <p:txBody>
          <a:bodyPr/>
          <a:lstStyle/>
          <a:p>
            <a:r>
              <a:rPr lang="en-US" dirty="0"/>
              <a:t>Lists – Creating, Adding, Accessing</a:t>
            </a:r>
          </a:p>
        </p:txBody>
      </p:sp>
      <p:sp>
        <p:nvSpPr>
          <p:cNvPr id="3" name="Content Placeholder 2">
            <a:extLst>
              <a:ext uri="{FF2B5EF4-FFF2-40B4-BE49-F238E27FC236}">
                <a16:creationId xmlns:a16="http://schemas.microsoft.com/office/drawing/2014/main" id="{D808E648-BC99-42B4-BEC0-3118CC5F7E60}"/>
              </a:ext>
            </a:extLst>
          </p:cNvPr>
          <p:cNvSpPr>
            <a:spLocks noGrp="1"/>
          </p:cNvSpPr>
          <p:nvPr>
            <p:ph idx="1"/>
          </p:nvPr>
        </p:nvSpPr>
        <p:spPr>
          <a:xfrm>
            <a:off x="381000" y="3218642"/>
            <a:ext cx="6858000" cy="3182158"/>
          </a:xfrm>
        </p:spPr>
        <p:txBody>
          <a:bodyPr>
            <a:normAutofit/>
          </a:bodyPr>
          <a:lstStyle/>
          <a:p>
            <a:pPr marL="57150" indent="0">
              <a:buNone/>
            </a:pPr>
            <a:r>
              <a:rPr lang="en-US" sz="3200" b="0" dirty="0" err="1">
                <a:solidFill>
                  <a:srgbClr val="000000"/>
                </a:solidFill>
                <a:effectLst/>
                <a:latin typeface="Consolas" panose="020B0609020204030204" pitchFamily="49" charset="0"/>
              </a:rPr>
              <a:t>pokemon</a:t>
            </a:r>
            <a:r>
              <a:rPr lang="en-US" sz="3200" b="0" dirty="0">
                <a:solidFill>
                  <a:srgbClr val="000000"/>
                </a:solidFill>
                <a:effectLst/>
                <a:latin typeface="Consolas" panose="020B0609020204030204" pitchFamily="49" charset="0"/>
              </a:rPr>
              <a:t> = [</a:t>
            </a:r>
            <a:r>
              <a:rPr lang="en-US" sz="3200" b="0" dirty="0">
                <a:solidFill>
                  <a:srgbClr val="A31515"/>
                </a:solidFill>
                <a:effectLst/>
                <a:latin typeface="Consolas" panose="020B0609020204030204" pitchFamily="49" charset="0"/>
              </a:rPr>
              <a:t>"Pikachu"</a:t>
            </a:r>
            <a:r>
              <a:rPr lang="en-US" sz="3200" b="0" dirty="0">
                <a:solidFill>
                  <a:srgbClr val="000000"/>
                </a:solidFill>
                <a:effectLst/>
                <a:latin typeface="Consolas" panose="020B0609020204030204" pitchFamily="49" charset="0"/>
              </a:rPr>
              <a:t>, </a:t>
            </a:r>
            <a:r>
              <a:rPr lang="en-US" sz="3200" b="0" dirty="0">
                <a:solidFill>
                  <a:srgbClr val="A31515"/>
                </a:solidFill>
                <a:effectLst/>
                <a:latin typeface="Consolas" panose="020B0609020204030204" pitchFamily="49" charset="0"/>
              </a:rPr>
              <a:t>"Ditto"</a:t>
            </a:r>
            <a:r>
              <a:rPr lang="en-US" sz="3200" b="0" dirty="0">
                <a:solidFill>
                  <a:srgbClr val="000000"/>
                </a:solidFill>
                <a:effectLst/>
                <a:latin typeface="Consolas" panose="020B0609020204030204" pitchFamily="49" charset="0"/>
              </a:rPr>
              <a:t>]</a:t>
            </a:r>
          </a:p>
          <a:p>
            <a:pPr marL="57150" indent="0">
              <a:buNone/>
            </a:pPr>
            <a:r>
              <a:rPr lang="en-US" sz="3200" b="0" dirty="0" err="1">
                <a:solidFill>
                  <a:srgbClr val="000000"/>
                </a:solidFill>
                <a:effectLst/>
                <a:latin typeface="Consolas" panose="020B0609020204030204" pitchFamily="49" charset="0"/>
              </a:rPr>
              <a:t>pokemon.append</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"Charmander"</a:t>
            </a:r>
            <a:r>
              <a:rPr lang="en-US" sz="3200" b="0" dirty="0">
                <a:solidFill>
                  <a:srgbClr val="000000"/>
                </a:solidFill>
                <a:effectLst/>
                <a:latin typeface="Consolas" panose="020B0609020204030204" pitchFamily="49" charset="0"/>
              </a:rPr>
              <a:t>)</a:t>
            </a:r>
          </a:p>
          <a:p>
            <a:pPr marL="57150" indent="0">
              <a:buNone/>
            </a:pPr>
            <a:r>
              <a:rPr lang="en-US" sz="3200" b="0" dirty="0">
                <a:solidFill>
                  <a:srgbClr val="000000"/>
                </a:solidFill>
                <a:effectLst/>
                <a:latin typeface="Consolas" panose="020B0609020204030204" pitchFamily="49" charset="0"/>
              </a:rPr>
              <a:t>poke1 = </a:t>
            </a:r>
            <a:r>
              <a:rPr lang="en-US" sz="3200" b="0" dirty="0" err="1">
                <a:solidFill>
                  <a:srgbClr val="000000"/>
                </a:solidFill>
                <a:effectLst/>
                <a:latin typeface="Consolas" panose="020B0609020204030204" pitchFamily="49" charset="0"/>
              </a:rPr>
              <a:t>pokemon</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0</a:t>
            </a:r>
            <a:r>
              <a:rPr lang="en-US" sz="3200" b="0" dirty="0">
                <a:solidFill>
                  <a:srgbClr val="000000"/>
                </a:solidFill>
                <a:effectLst/>
                <a:latin typeface="Consolas" panose="020B0609020204030204" pitchFamily="49" charset="0"/>
              </a:rPr>
              <a:t>]</a:t>
            </a:r>
          </a:p>
          <a:p>
            <a:pPr marL="57150" indent="0">
              <a:buNone/>
            </a:pPr>
            <a:r>
              <a:rPr lang="en-US" sz="3200" b="0" dirty="0" err="1">
                <a:solidFill>
                  <a:srgbClr val="000000"/>
                </a:solidFill>
                <a:effectLst/>
                <a:latin typeface="Consolas" panose="020B0609020204030204" pitchFamily="49" charset="0"/>
              </a:rPr>
              <a:t>num_pokemon</a:t>
            </a:r>
            <a:r>
              <a:rPr lang="en-US" sz="3200" b="0" dirty="0">
                <a:solidFill>
                  <a:srgbClr val="000000"/>
                </a:solidFill>
                <a:effectLst/>
                <a:latin typeface="Consolas" panose="020B0609020204030204" pitchFamily="49" charset="0"/>
              </a:rPr>
              <a:t> = </a:t>
            </a:r>
            <a:r>
              <a:rPr lang="en-US" sz="3200" dirty="0" err="1">
                <a:solidFill>
                  <a:srgbClr val="795E26"/>
                </a:solidFill>
                <a:latin typeface="Consolas" panose="020B0609020204030204" pitchFamily="49" charset="0"/>
              </a:rPr>
              <a:t>len</a:t>
            </a:r>
            <a:r>
              <a:rPr lang="en-US" sz="3200" dirty="0">
                <a:solidFill>
                  <a:srgbClr val="000000"/>
                </a:solidFill>
                <a:latin typeface="Consolas" panose="020B0609020204030204" pitchFamily="49" charset="0"/>
              </a:rPr>
              <a:t>(</a:t>
            </a:r>
            <a:r>
              <a:rPr lang="en-US" sz="3200" dirty="0" err="1">
                <a:solidFill>
                  <a:srgbClr val="000000"/>
                </a:solidFill>
                <a:latin typeface="Consolas" panose="020B0609020204030204" pitchFamily="49" charset="0"/>
              </a:rPr>
              <a:t>pokemon</a:t>
            </a:r>
            <a:r>
              <a:rPr lang="en-US" sz="3200" dirty="0">
                <a:solidFill>
                  <a:srgbClr val="000000"/>
                </a:solidFill>
                <a:latin typeface="Consolas" panose="020B0609020204030204" pitchFamily="49" charset="0"/>
              </a:rPr>
              <a:t>)</a:t>
            </a:r>
          </a:p>
          <a:p>
            <a:pPr marL="57150" indent="0">
              <a:buNone/>
            </a:pPr>
            <a:r>
              <a:rPr lang="en-US" sz="3200" b="0" dirty="0" err="1">
                <a:solidFill>
                  <a:srgbClr val="000000"/>
                </a:solidFill>
                <a:effectLst/>
                <a:latin typeface="Consolas" panose="020B0609020204030204" pitchFamily="49" charset="0"/>
              </a:rPr>
              <a:t>pokemon</a:t>
            </a:r>
            <a:r>
              <a:rPr lang="en-US" sz="3200" b="0" dirty="0">
                <a:solidFill>
                  <a:srgbClr val="000000"/>
                </a:solidFill>
                <a:effectLst/>
                <a:latin typeface="Consolas" panose="020B0609020204030204" pitchFamily="49" charset="0"/>
              </a:rPr>
              <a:t>[</a:t>
            </a:r>
            <a:r>
              <a:rPr lang="en-US" sz="3200" dirty="0">
                <a:solidFill>
                  <a:srgbClr val="098658"/>
                </a:solidFill>
                <a:latin typeface="Consolas" panose="020B0609020204030204" pitchFamily="49" charset="0"/>
              </a:rPr>
              <a:t>1</a:t>
            </a:r>
            <a:r>
              <a:rPr lang="en-US" sz="3200" b="0" dirty="0">
                <a:solidFill>
                  <a:srgbClr val="000000"/>
                </a:solidFill>
                <a:effectLst/>
                <a:latin typeface="Consolas" panose="020B0609020204030204" pitchFamily="49" charset="0"/>
              </a:rPr>
              <a:t>] = </a:t>
            </a:r>
            <a:r>
              <a:rPr lang="en-US" sz="3200" b="0" dirty="0">
                <a:solidFill>
                  <a:srgbClr val="A31515"/>
                </a:solidFill>
                <a:effectLst/>
                <a:latin typeface="Consolas" panose="020B0609020204030204" pitchFamily="49" charset="0"/>
              </a:rPr>
              <a:t>"</a:t>
            </a:r>
            <a:r>
              <a:rPr lang="en-US" sz="3200" b="0" dirty="0" err="1">
                <a:solidFill>
                  <a:srgbClr val="A31515"/>
                </a:solidFill>
                <a:effectLst/>
                <a:latin typeface="Consolas" panose="020B0609020204030204" pitchFamily="49" charset="0"/>
              </a:rPr>
              <a:t>Hitmonlee</a:t>
            </a:r>
            <a:r>
              <a:rPr lang="en-US" sz="3200" b="0" dirty="0">
                <a:solidFill>
                  <a:srgbClr val="A31515"/>
                </a:solidFill>
                <a:effectLst/>
                <a:latin typeface="Consolas" panose="020B0609020204030204" pitchFamily="49" charset="0"/>
              </a:rPr>
              <a:t>"</a:t>
            </a:r>
            <a:endParaRPr lang="en-US" sz="3200" b="0" dirty="0">
              <a:solidFill>
                <a:srgbClr val="000000"/>
              </a:solidFill>
              <a:effectLst/>
              <a:latin typeface="Consolas" panose="020B0609020204030204" pitchFamily="49" charset="0"/>
            </a:endParaRPr>
          </a:p>
        </p:txBody>
      </p:sp>
      <p:pic>
        <p:nvPicPr>
          <p:cNvPr id="1026" name="Picture 2" descr="Pin on Pokémon Logos">
            <a:extLst>
              <a:ext uri="{FF2B5EF4-FFF2-40B4-BE49-F238E27FC236}">
                <a16:creationId xmlns:a16="http://schemas.microsoft.com/office/drawing/2014/main" id="{0E4E4190-D719-47E2-B226-A1FC566F93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449" t="21667" r="13306" b="20000"/>
          <a:stretch/>
        </p:blipFill>
        <p:spPr bwMode="auto">
          <a:xfrm>
            <a:off x="2095500" y="1204138"/>
            <a:ext cx="3657600" cy="196947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FB3A4D2-D8B3-4FFF-AB1A-F1EE5D81C2BA}"/>
              </a:ext>
            </a:extLst>
          </p:cNvPr>
          <p:cNvSpPr/>
          <p:nvPr/>
        </p:nvSpPr>
        <p:spPr bwMode="auto">
          <a:xfrm>
            <a:off x="7467600" y="1257300"/>
            <a:ext cx="4343399" cy="5143500"/>
          </a:xfrm>
          <a:prstGeom prst="rect">
            <a:avLst/>
          </a:prstGeom>
          <a:solidFill>
            <a:srgbClr val="FFFFCC"/>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3600" b="1" dirty="0" err="1">
                <a:solidFill>
                  <a:schemeClr val="tx1"/>
                </a:solidFill>
                <a:latin typeface="Consolas" panose="020B0609020204030204" pitchFamily="49" charset="0"/>
                <a:ea typeface="Segoe UI" pitchFamily="34" charset="0"/>
                <a:cs typeface="Segoe UI" pitchFamily="34" charset="0"/>
              </a:rPr>
              <a:t>pokemon</a:t>
            </a:r>
            <a:endParaRPr lang="en-US" sz="3600" b="1" dirty="0">
              <a:solidFill>
                <a:schemeClr val="tx1"/>
              </a:solidFill>
              <a:latin typeface="+mj-lt"/>
              <a:ea typeface="Segoe UI" pitchFamily="34" charset="0"/>
              <a:cs typeface="Segoe UI" pitchFamily="34" charset="0"/>
            </a:endParaRPr>
          </a:p>
          <a:p>
            <a:pPr defTabSz="932472" fontAlgn="base">
              <a:lnSpc>
                <a:spcPct val="90000"/>
              </a:lnSpc>
              <a:spcBef>
                <a:spcPct val="0"/>
              </a:spcBef>
              <a:spcAft>
                <a:spcPct val="0"/>
              </a:spcAft>
            </a:pPr>
            <a:endParaRPr lang="en-US" sz="2400" b="1" dirty="0">
              <a:solidFill>
                <a:schemeClr val="tx1"/>
              </a:solidFill>
              <a:latin typeface="+mj-lt"/>
              <a:ea typeface="Segoe UI" pitchFamily="34" charset="0"/>
              <a:cs typeface="Segoe UI" pitchFamily="34" charset="0"/>
            </a:endParaRPr>
          </a:p>
          <a:p>
            <a:pPr defTabSz="932472" fontAlgn="base">
              <a:lnSpc>
                <a:spcPct val="90000"/>
              </a:lnSpc>
              <a:spcBef>
                <a:spcPct val="0"/>
              </a:spcBef>
              <a:spcAft>
                <a:spcPct val="0"/>
              </a:spcAft>
            </a:pPr>
            <a:endParaRPr lang="en-US" sz="2400" b="1" dirty="0">
              <a:solidFill>
                <a:schemeClr val="tx1"/>
              </a:solidFill>
              <a:latin typeface="+mj-lt"/>
              <a:ea typeface="Segoe UI" pitchFamily="34" charset="0"/>
              <a:cs typeface="Segoe UI" pitchFamily="34" charset="0"/>
            </a:endParaRPr>
          </a:p>
          <a:p>
            <a:pPr defTabSz="932472" fontAlgn="base">
              <a:lnSpc>
                <a:spcPct val="90000"/>
              </a:lnSpc>
              <a:spcBef>
                <a:spcPct val="0"/>
              </a:spcBef>
              <a:spcAft>
                <a:spcPct val="0"/>
              </a:spcAft>
            </a:pPr>
            <a:endParaRPr lang="en-US" sz="2400" b="1" dirty="0">
              <a:solidFill>
                <a:schemeClr val="tx1"/>
              </a:solidFill>
              <a:latin typeface="+mj-lt"/>
              <a:ea typeface="Segoe UI" pitchFamily="34" charset="0"/>
              <a:cs typeface="Segoe UI" pitchFamily="34" charset="0"/>
            </a:endParaRPr>
          </a:p>
          <a:p>
            <a:pPr defTabSz="932472" fontAlgn="base">
              <a:lnSpc>
                <a:spcPct val="90000"/>
              </a:lnSpc>
              <a:spcBef>
                <a:spcPct val="0"/>
              </a:spcBef>
              <a:spcAft>
                <a:spcPct val="0"/>
              </a:spcAft>
            </a:pPr>
            <a:endParaRPr lang="en-US" sz="2400" b="1" dirty="0">
              <a:solidFill>
                <a:schemeClr val="tx1"/>
              </a:solidFill>
              <a:latin typeface="+mj-lt"/>
              <a:ea typeface="Segoe UI" pitchFamily="34" charset="0"/>
              <a:cs typeface="Segoe UI" pitchFamily="34" charset="0"/>
            </a:endParaRPr>
          </a:p>
          <a:p>
            <a:pPr defTabSz="932472" fontAlgn="base">
              <a:lnSpc>
                <a:spcPct val="90000"/>
              </a:lnSpc>
              <a:spcBef>
                <a:spcPct val="0"/>
              </a:spcBef>
              <a:spcAft>
                <a:spcPct val="0"/>
              </a:spcAft>
            </a:pPr>
            <a:endParaRPr lang="en-US" b="1" dirty="0">
              <a:solidFill>
                <a:schemeClr val="tx1"/>
              </a:solidFill>
              <a:latin typeface="Consolas" panose="020B0609020204030204" pitchFamily="49" charset="0"/>
              <a:ea typeface="Segoe UI" pitchFamily="34" charset="0"/>
              <a:cs typeface="Segoe UI" pitchFamily="34" charset="0"/>
            </a:endParaRPr>
          </a:p>
          <a:p>
            <a:pPr defTabSz="932472" fontAlgn="base">
              <a:lnSpc>
                <a:spcPct val="90000"/>
              </a:lnSpc>
              <a:spcBef>
                <a:spcPct val="0"/>
              </a:spcBef>
              <a:spcAft>
                <a:spcPct val="0"/>
              </a:spcAft>
            </a:pPr>
            <a:r>
              <a:rPr lang="en-US" sz="3600" b="1" dirty="0">
                <a:solidFill>
                  <a:schemeClr val="tx1"/>
                </a:solidFill>
                <a:latin typeface="Consolas" panose="020B0609020204030204" pitchFamily="49" charset="0"/>
                <a:ea typeface="Segoe UI" pitchFamily="34" charset="0"/>
                <a:cs typeface="Segoe UI" pitchFamily="34" charset="0"/>
              </a:rPr>
              <a:t>poke1</a:t>
            </a:r>
            <a:endParaRPr lang="en-US" sz="2400" b="1" dirty="0">
              <a:solidFill>
                <a:schemeClr val="tx1"/>
              </a:solidFill>
              <a:latin typeface="Consolas" panose="020B0609020204030204" pitchFamily="49" charset="0"/>
              <a:ea typeface="Segoe UI" pitchFamily="34" charset="0"/>
              <a:cs typeface="Segoe UI" pitchFamily="34" charset="0"/>
            </a:endParaRPr>
          </a:p>
          <a:p>
            <a:pPr defTabSz="932472" fontAlgn="base">
              <a:lnSpc>
                <a:spcPct val="90000"/>
              </a:lnSpc>
              <a:spcBef>
                <a:spcPct val="0"/>
              </a:spcBef>
              <a:spcAft>
                <a:spcPct val="0"/>
              </a:spcAft>
            </a:pPr>
            <a:endParaRPr lang="en-US" sz="2400" b="1" dirty="0">
              <a:solidFill>
                <a:schemeClr val="tx1"/>
              </a:solidFill>
              <a:latin typeface="+mj-lt"/>
              <a:ea typeface="Segoe UI" pitchFamily="34" charset="0"/>
              <a:cs typeface="Segoe UI" pitchFamily="34" charset="0"/>
            </a:endParaRPr>
          </a:p>
          <a:p>
            <a:pPr defTabSz="932472" fontAlgn="base">
              <a:lnSpc>
                <a:spcPct val="90000"/>
              </a:lnSpc>
              <a:spcBef>
                <a:spcPct val="0"/>
              </a:spcBef>
              <a:spcAft>
                <a:spcPct val="0"/>
              </a:spcAft>
            </a:pPr>
            <a:endParaRPr lang="en-US" sz="2400" b="1" dirty="0">
              <a:solidFill>
                <a:schemeClr val="tx1"/>
              </a:solidFill>
              <a:latin typeface="+mj-lt"/>
              <a:ea typeface="Segoe UI" pitchFamily="34" charset="0"/>
              <a:cs typeface="Segoe UI" pitchFamily="34" charset="0"/>
            </a:endParaRPr>
          </a:p>
          <a:p>
            <a:pPr defTabSz="932472" fontAlgn="base">
              <a:lnSpc>
                <a:spcPct val="90000"/>
              </a:lnSpc>
              <a:spcBef>
                <a:spcPct val="0"/>
              </a:spcBef>
              <a:spcAft>
                <a:spcPct val="0"/>
              </a:spcAft>
            </a:pPr>
            <a:endParaRPr lang="en-US" sz="2400" b="1" dirty="0">
              <a:solidFill>
                <a:schemeClr val="tx1"/>
              </a:solidFill>
              <a:latin typeface="+mj-lt"/>
              <a:ea typeface="Segoe UI" pitchFamily="34" charset="0"/>
              <a:cs typeface="Segoe UI" pitchFamily="34" charset="0"/>
            </a:endParaRPr>
          </a:p>
          <a:p>
            <a:pPr defTabSz="932472" fontAlgn="base">
              <a:lnSpc>
                <a:spcPct val="90000"/>
              </a:lnSpc>
              <a:spcBef>
                <a:spcPct val="0"/>
              </a:spcBef>
              <a:spcAft>
                <a:spcPct val="0"/>
              </a:spcAft>
            </a:pPr>
            <a:r>
              <a:rPr lang="en-US" sz="3600" b="1" dirty="0" err="1">
                <a:solidFill>
                  <a:schemeClr val="tx1"/>
                </a:solidFill>
                <a:latin typeface="Consolas" panose="020B0609020204030204" pitchFamily="49" charset="0"/>
                <a:ea typeface="Segoe UI" pitchFamily="34" charset="0"/>
                <a:cs typeface="Segoe UI" pitchFamily="34" charset="0"/>
              </a:rPr>
              <a:t>num_pokemon</a:t>
            </a:r>
            <a:endParaRPr lang="en-US" sz="2400" b="1" dirty="0">
              <a:solidFill>
                <a:schemeClr val="tx1"/>
              </a:solidFill>
              <a:latin typeface="Consolas" panose="020B0609020204030204" pitchFamily="49" charset="0"/>
              <a:ea typeface="Segoe UI" pitchFamily="34" charset="0"/>
              <a:cs typeface="Segoe UI" pitchFamily="34" charset="0"/>
            </a:endParaRPr>
          </a:p>
        </p:txBody>
      </p:sp>
      <p:sp>
        <p:nvSpPr>
          <p:cNvPr id="5" name="TextBox 4">
            <a:extLst>
              <a:ext uri="{FF2B5EF4-FFF2-40B4-BE49-F238E27FC236}">
                <a16:creationId xmlns:a16="http://schemas.microsoft.com/office/drawing/2014/main" id="{328ABE30-ED74-4EDF-853D-A0E2FAC71861}"/>
              </a:ext>
            </a:extLst>
          </p:cNvPr>
          <p:cNvSpPr txBox="1"/>
          <p:nvPr/>
        </p:nvSpPr>
        <p:spPr>
          <a:xfrm>
            <a:off x="7460672" y="1925980"/>
            <a:ext cx="5257800"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rgbClr val="00B0F0"/>
                </a:solidFill>
              </a:rPr>
              <a:t>Pikachu, Ditto</a:t>
            </a:r>
          </a:p>
        </p:txBody>
      </p:sp>
      <p:sp>
        <p:nvSpPr>
          <p:cNvPr id="7" name="TextBox 6">
            <a:extLst>
              <a:ext uri="{FF2B5EF4-FFF2-40B4-BE49-F238E27FC236}">
                <a16:creationId xmlns:a16="http://schemas.microsoft.com/office/drawing/2014/main" id="{C7B17F7C-FD9F-49B5-B5D5-4E65B1889B2A}"/>
              </a:ext>
            </a:extLst>
          </p:cNvPr>
          <p:cNvSpPr txBox="1"/>
          <p:nvPr/>
        </p:nvSpPr>
        <p:spPr>
          <a:xfrm>
            <a:off x="7460673" y="1925980"/>
            <a:ext cx="5257800" cy="1292662"/>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rgbClr val="00B0F0"/>
                </a:solidFill>
              </a:rPr>
              <a:t>Pikachu, Ditto, Charmander</a:t>
            </a:r>
          </a:p>
        </p:txBody>
      </p:sp>
      <p:sp>
        <p:nvSpPr>
          <p:cNvPr id="8" name="TextBox 7">
            <a:extLst>
              <a:ext uri="{FF2B5EF4-FFF2-40B4-BE49-F238E27FC236}">
                <a16:creationId xmlns:a16="http://schemas.microsoft.com/office/drawing/2014/main" id="{676F5A4C-3A42-4AB7-BD0F-4117ED654917}"/>
              </a:ext>
            </a:extLst>
          </p:cNvPr>
          <p:cNvSpPr txBox="1"/>
          <p:nvPr/>
        </p:nvSpPr>
        <p:spPr>
          <a:xfrm>
            <a:off x="7474527" y="3988319"/>
            <a:ext cx="4343399"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rgbClr val="00B0F0"/>
                </a:solidFill>
              </a:rPr>
              <a:t>Pikachu</a:t>
            </a:r>
          </a:p>
        </p:txBody>
      </p:sp>
      <p:sp>
        <p:nvSpPr>
          <p:cNvPr id="9" name="TextBox 8">
            <a:extLst>
              <a:ext uri="{FF2B5EF4-FFF2-40B4-BE49-F238E27FC236}">
                <a16:creationId xmlns:a16="http://schemas.microsoft.com/office/drawing/2014/main" id="{CA49FA67-DB33-441F-8A0B-759E4C740379}"/>
              </a:ext>
            </a:extLst>
          </p:cNvPr>
          <p:cNvSpPr txBox="1"/>
          <p:nvPr/>
        </p:nvSpPr>
        <p:spPr>
          <a:xfrm>
            <a:off x="7460673" y="1925980"/>
            <a:ext cx="4464627" cy="1292662"/>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rgbClr val="00B0F0"/>
                </a:solidFill>
              </a:rPr>
              <a:t>Pikachu, </a:t>
            </a:r>
            <a:r>
              <a:rPr lang="en-US" sz="3600" dirty="0" err="1">
                <a:solidFill>
                  <a:srgbClr val="00B0F0"/>
                </a:solidFill>
              </a:rPr>
              <a:t>Hitmonlee</a:t>
            </a:r>
            <a:r>
              <a:rPr lang="en-US" sz="3600" dirty="0">
                <a:solidFill>
                  <a:srgbClr val="00B0F0"/>
                </a:solidFill>
              </a:rPr>
              <a:t>, Charmander</a:t>
            </a:r>
          </a:p>
        </p:txBody>
      </p:sp>
      <p:sp>
        <p:nvSpPr>
          <p:cNvPr id="10" name="TextBox 9">
            <a:extLst>
              <a:ext uri="{FF2B5EF4-FFF2-40B4-BE49-F238E27FC236}">
                <a16:creationId xmlns:a16="http://schemas.microsoft.com/office/drawing/2014/main" id="{BE7A0F9A-C845-4EB4-91E6-C553F7839210}"/>
              </a:ext>
            </a:extLst>
          </p:cNvPr>
          <p:cNvSpPr txBox="1"/>
          <p:nvPr/>
        </p:nvSpPr>
        <p:spPr>
          <a:xfrm>
            <a:off x="7460672" y="5459003"/>
            <a:ext cx="4343399"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rgbClr val="00B0F0"/>
                </a:solidFill>
              </a:rPr>
              <a:t>Charmander</a:t>
            </a:r>
          </a:p>
        </p:txBody>
      </p:sp>
    </p:spTree>
    <p:extLst>
      <p:ext uri="{BB962C8B-B14F-4D97-AF65-F5344CB8AC3E}">
        <p14:creationId xmlns:p14="http://schemas.microsoft.com/office/powerpoint/2010/main" val="3037637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250"/>
                                        <p:tgtEl>
                                          <p:spTgt spid="3">
                                            <p:txEl>
                                              <p:pRg st="0" end="0"/>
                                            </p:txEl>
                                          </p:spTgt>
                                        </p:tgtEl>
                                      </p:cBhvr>
                                    </p:animEffect>
                                    <p:anim calcmode="lin" valueType="num">
                                      <p:cBhvr>
                                        <p:cTn id="15"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25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fade">
                                      <p:cBhvr>
                                        <p:cTn id="24" dur="500"/>
                                        <p:tgtEl>
                                          <p:spTgt spid="4">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250"/>
                                        <p:tgtEl>
                                          <p:spTgt spid="3">
                                            <p:txEl>
                                              <p:pRg st="1" end="1"/>
                                            </p:txEl>
                                          </p:spTgt>
                                        </p:tgtEl>
                                      </p:cBhvr>
                                    </p:animEffect>
                                    <p:anim calcmode="lin" valueType="num">
                                      <p:cBhvr>
                                        <p:cTn id="33"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4" dur="25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par>
                                <p:cTn id="40" presetID="10" presetClass="exit" presetSubtype="0" fill="hold" grpId="1" nodeType="withEffect">
                                  <p:stCondLst>
                                    <p:cond delay="0"/>
                                  </p:stCondLst>
                                  <p:childTnLst>
                                    <p:animEffect transition="out" filter="fad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animEffect transition="in" filter="fade">
                                      <p:cBhvr>
                                        <p:cTn id="47" dur="250"/>
                                        <p:tgtEl>
                                          <p:spTgt spid="3">
                                            <p:txEl>
                                              <p:pRg st="2" end="2"/>
                                            </p:txEl>
                                          </p:spTgt>
                                        </p:tgtEl>
                                      </p:cBhvr>
                                    </p:animEffect>
                                    <p:anim calcmode="lin" valueType="num">
                                      <p:cBhvr>
                                        <p:cTn id="48"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49" dur="25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500"/>
                                        <p:tgtEl>
                                          <p:spTgt spid="8"/>
                                        </p:tgtEl>
                                      </p:cBhvr>
                                    </p:animEffect>
                                  </p:childTnLst>
                                </p:cTn>
                              </p:par>
                              <p:par>
                                <p:cTn id="55" presetID="10" presetClass="entr" presetSubtype="0" fill="hold" nodeType="withEffect">
                                  <p:stCondLst>
                                    <p:cond delay="0"/>
                                  </p:stCondLst>
                                  <p:childTnLst>
                                    <p:set>
                                      <p:cBhvr>
                                        <p:cTn id="56" dur="1" fill="hold">
                                          <p:stCondLst>
                                            <p:cond delay="0"/>
                                          </p:stCondLst>
                                        </p:cTn>
                                        <p:tgtEl>
                                          <p:spTgt spid="4">
                                            <p:txEl>
                                              <p:pRg st="6" end="6"/>
                                            </p:txEl>
                                          </p:spTgt>
                                        </p:tgtEl>
                                        <p:attrNameLst>
                                          <p:attrName>style.visibility</p:attrName>
                                        </p:attrNameLst>
                                      </p:cBhvr>
                                      <p:to>
                                        <p:strVal val="visible"/>
                                      </p:to>
                                    </p:set>
                                    <p:animEffect transition="in" filter="fade">
                                      <p:cBhvr>
                                        <p:cTn id="57" dur="500"/>
                                        <p:tgtEl>
                                          <p:spTgt spid="4">
                                            <p:txEl>
                                              <p:pRg st="6" end="6"/>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3">
                                            <p:txEl>
                                              <p:pRg st="3" end="3"/>
                                            </p:txEl>
                                          </p:spTgt>
                                        </p:tgtEl>
                                        <p:attrNameLst>
                                          <p:attrName>style.visibility</p:attrName>
                                        </p:attrNameLst>
                                      </p:cBhvr>
                                      <p:to>
                                        <p:strVal val="visible"/>
                                      </p:to>
                                    </p:set>
                                    <p:animEffect transition="in" filter="fade">
                                      <p:cBhvr>
                                        <p:cTn id="62" dur="250"/>
                                        <p:tgtEl>
                                          <p:spTgt spid="3">
                                            <p:txEl>
                                              <p:pRg st="3" end="3"/>
                                            </p:txEl>
                                          </p:spTgt>
                                        </p:tgtEl>
                                      </p:cBhvr>
                                    </p:animEffect>
                                    <p:anim calcmode="lin" valueType="num">
                                      <p:cBhvr>
                                        <p:cTn id="63"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64" dur="25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fade">
                                      <p:cBhvr>
                                        <p:cTn id="69" dur="500"/>
                                        <p:tgtEl>
                                          <p:spTgt spid="10"/>
                                        </p:tgtEl>
                                      </p:cBhvr>
                                    </p:animEffect>
                                  </p:childTnLst>
                                </p:cTn>
                              </p:par>
                              <p:par>
                                <p:cTn id="70" presetID="10" presetClass="entr" presetSubtype="0" fill="hold" nodeType="withEffect">
                                  <p:stCondLst>
                                    <p:cond delay="0"/>
                                  </p:stCondLst>
                                  <p:childTnLst>
                                    <p:set>
                                      <p:cBhvr>
                                        <p:cTn id="71" dur="1" fill="hold">
                                          <p:stCondLst>
                                            <p:cond delay="0"/>
                                          </p:stCondLst>
                                        </p:cTn>
                                        <p:tgtEl>
                                          <p:spTgt spid="4">
                                            <p:txEl>
                                              <p:pRg st="10" end="10"/>
                                            </p:txEl>
                                          </p:spTgt>
                                        </p:tgtEl>
                                        <p:attrNameLst>
                                          <p:attrName>style.visibility</p:attrName>
                                        </p:attrNameLst>
                                      </p:cBhvr>
                                      <p:to>
                                        <p:strVal val="visible"/>
                                      </p:to>
                                    </p:set>
                                    <p:animEffect transition="in" filter="fade">
                                      <p:cBhvr>
                                        <p:cTn id="72" dur="500"/>
                                        <p:tgtEl>
                                          <p:spTgt spid="4">
                                            <p:txEl>
                                              <p:pRg st="10" end="1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3">
                                            <p:txEl>
                                              <p:pRg st="4" end="4"/>
                                            </p:txEl>
                                          </p:spTgt>
                                        </p:tgtEl>
                                        <p:attrNameLst>
                                          <p:attrName>style.visibility</p:attrName>
                                        </p:attrNameLst>
                                      </p:cBhvr>
                                      <p:to>
                                        <p:strVal val="visible"/>
                                      </p:to>
                                    </p:set>
                                    <p:animEffect transition="in" filter="fade">
                                      <p:cBhvr>
                                        <p:cTn id="77" dur="250"/>
                                        <p:tgtEl>
                                          <p:spTgt spid="3">
                                            <p:txEl>
                                              <p:pRg st="4" end="4"/>
                                            </p:txEl>
                                          </p:spTgt>
                                        </p:tgtEl>
                                      </p:cBhvr>
                                    </p:animEffect>
                                    <p:anim calcmode="lin" valueType="num">
                                      <p:cBhvr>
                                        <p:cTn id="78" dur="25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79" dur="25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9"/>
                                        </p:tgtEl>
                                        <p:attrNameLst>
                                          <p:attrName>style.visibility</p:attrName>
                                        </p:attrNameLst>
                                      </p:cBhvr>
                                      <p:to>
                                        <p:strVal val="visible"/>
                                      </p:to>
                                    </p:set>
                                    <p:animEffect transition="in" filter="fade">
                                      <p:cBhvr>
                                        <p:cTn id="84" dur="500"/>
                                        <p:tgtEl>
                                          <p:spTgt spid="9"/>
                                        </p:tgtEl>
                                      </p:cBhvr>
                                    </p:animEffect>
                                  </p:childTnLst>
                                </p:cTn>
                              </p:par>
                              <p:par>
                                <p:cTn id="85" presetID="10" presetClass="exit" presetSubtype="0" fill="hold" grpId="1" nodeType="withEffect">
                                  <p:stCondLst>
                                    <p:cond delay="0"/>
                                  </p:stCondLst>
                                  <p:childTnLst>
                                    <p:animEffect transition="out" filter="fade">
                                      <p:cBhvr>
                                        <p:cTn id="86" dur="500"/>
                                        <p:tgtEl>
                                          <p:spTgt spid="7"/>
                                        </p:tgtEl>
                                      </p:cBhvr>
                                    </p:animEffect>
                                    <p:set>
                                      <p:cBhvr>
                                        <p:cTn id="8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5" grpId="1"/>
      <p:bldP spid="7" grpId="0"/>
      <p:bldP spid="7" grpId="1"/>
      <p:bldP spid="8" grpId="0"/>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B5EF2-38E0-4DE0-AAF0-1DEF22F67F18}"/>
              </a:ext>
            </a:extLst>
          </p:cNvPr>
          <p:cNvSpPr>
            <a:spLocks noGrp="1"/>
          </p:cNvSpPr>
          <p:nvPr>
            <p:ph type="title"/>
          </p:nvPr>
        </p:nvSpPr>
        <p:spPr/>
        <p:txBody>
          <a:bodyPr/>
          <a:lstStyle/>
          <a:p>
            <a:r>
              <a:rPr lang="en-US" dirty="0"/>
              <a:t>For Loop in python – a for each</a:t>
            </a:r>
          </a:p>
        </p:txBody>
      </p:sp>
      <p:sp>
        <p:nvSpPr>
          <p:cNvPr id="3" name="Content Placeholder 2">
            <a:extLst>
              <a:ext uri="{FF2B5EF4-FFF2-40B4-BE49-F238E27FC236}">
                <a16:creationId xmlns:a16="http://schemas.microsoft.com/office/drawing/2014/main" id="{6F47B53C-EED8-4B1F-B4D3-0A389A8AF12B}"/>
              </a:ext>
            </a:extLst>
          </p:cNvPr>
          <p:cNvSpPr>
            <a:spLocks noGrp="1"/>
          </p:cNvSpPr>
          <p:nvPr>
            <p:ph idx="1"/>
          </p:nvPr>
        </p:nvSpPr>
        <p:spPr>
          <a:xfrm>
            <a:off x="381000" y="1143000"/>
            <a:ext cx="6286500" cy="2286000"/>
          </a:xfrm>
        </p:spPr>
        <p:txBody>
          <a:bodyPr/>
          <a:lstStyle/>
          <a:p>
            <a:pPr marL="57150" indent="0">
              <a:buNone/>
            </a:pPr>
            <a:r>
              <a:rPr lang="en-US" b="1" dirty="0" err="1">
                <a:solidFill>
                  <a:schemeClr val="accent2"/>
                </a:solidFill>
                <a:effectLst/>
                <a:latin typeface="Consolas" panose="020B0609020204030204" pitchFamily="49" charset="0"/>
              </a:rPr>
              <a:t>pokemon</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Eevee</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"Squirtle"</a:t>
            </a:r>
            <a:r>
              <a:rPr lang="en-US" b="0" dirty="0">
                <a:solidFill>
                  <a:srgbClr val="000000"/>
                </a:solidFill>
                <a:effectLst/>
                <a:latin typeface="Consolas" panose="020B0609020204030204" pitchFamily="49" charset="0"/>
              </a:rPr>
              <a:t>]</a:t>
            </a:r>
          </a:p>
          <a:p>
            <a:pPr marL="57150" indent="0">
              <a:buNone/>
            </a:pPr>
            <a:br>
              <a:rPr lang="en-US" b="0" dirty="0">
                <a:solidFill>
                  <a:srgbClr val="000000"/>
                </a:solidFill>
                <a:effectLst/>
                <a:latin typeface="Consolas" panose="020B0609020204030204" pitchFamily="49" charset="0"/>
              </a:rPr>
            </a:br>
            <a:r>
              <a:rPr lang="en-US" b="1" dirty="0">
                <a:solidFill>
                  <a:srgbClr val="AF00DB"/>
                </a:solidFill>
                <a:effectLst/>
                <a:latin typeface="Consolas" panose="020B0609020204030204" pitchFamily="49" charset="0"/>
              </a:rPr>
              <a:t>for</a:t>
            </a:r>
            <a:r>
              <a:rPr lang="en-US" b="0" dirty="0">
                <a:solidFill>
                  <a:srgbClr val="000000"/>
                </a:solidFill>
                <a:effectLst/>
                <a:latin typeface="Consolas" panose="020B0609020204030204" pitchFamily="49" charset="0"/>
              </a:rPr>
              <a:t> </a:t>
            </a:r>
            <a:r>
              <a:rPr lang="en-US" b="1" dirty="0">
                <a:solidFill>
                  <a:schemeClr val="accent1"/>
                </a:solidFill>
                <a:effectLst/>
                <a:latin typeface="Consolas" panose="020B0609020204030204" pitchFamily="49" charset="0"/>
              </a:rPr>
              <a:t>poke</a:t>
            </a:r>
            <a:r>
              <a:rPr lang="en-US" b="0" dirty="0">
                <a:solidFill>
                  <a:srgbClr val="000000"/>
                </a:solidFill>
                <a:effectLst/>
                <a:latin typeface="Consolas" panose="020B0609020204030204" pitchFamily="49" charset="0"/>
              </a:rPr>
              <a:t> </a:t>
            </a:r>
            <a:r>
              <a:rPr lang="en-US" b="1" dirty="0">
                <a:solidFill>
                  <a:srgbClr val="AF00DB"/>
                </a:solidFill>
                <a:effectLst/>
                <a:latin typeface="Consolas" panose="020B0609020204030204" pitchFamily="49" charset="0"/>
              </a:rPr>
              <a:t>in</a:t>
            </a:r>
            <a:r>
              <a:rPr lang="en-US" b="0" dirty="0">
                <a:solidFill>
                  <a:srgbClr val="000000"/>
                </a:solidFill>
                <a:effectLst/>
                <a:latin typeface="Consolas" panose="020B0609020204030204" pitchFamily="49" charset="0"/>
              </a:rPr>
              <a:t> </a:t>
            </a:r>
            <a:r>
              <a:rPr lang="en-US" b="1" dirty="0" err="1">
                <a:solidFill>
                  <a:schemeClr val="accent2"/>
                </a:solidFill>
                <a:effectLst/>
                <a:latin typeface="Consolas" panose="020B0609020204030204" pitchFamily="49" charset="0"/>
              </a:rPr>
              <a:t>pokemon</a:t>
            </a:r>
            <a:r>
              <a:rPr lang="en-US" b="0" dirty="0">
                <a:solidFill>
                  <a:srgbClr val="000000"/>
                </a:solidFill>
                <a:effectLst/>
                <a:latin typeface="Consolas" panose="020B0609020204030204" pitchFamily="49" charset="0"/>
              </a:rPr>
              <a:t>:</a:t>
            </a:r>
          </a:p>
          <a:p>
            <a:pPr marL="57150" indent="0">
              <a:buNone/>
            </a:pP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print</a:t>
            </a:r>
            <a:r>
              <a:rPr lang="en-US" b="0" dirty="0">
                <a:solidFill>
                  <a:srgbClr val="000000"/>
                </a:solidFill>
                <a:effectLst/>
                <a:latin typeface="Consolas" panose="020B0609020204030204" pitchFamily="49" charset="0"/>
              </a:rPr>
              <a:t>(</a:t>
            </a:r>
            <a:r>
              <a:rPr lang="en-US" b="1" dirty="0">
                <a:solidFill>
                  <a:schemeClr val="accent1"/>
                </a:solidFill>
                <a:effectLst/>
                <a:latin typeface="Consolas" panose="020B0609020204030204" pitchFamily="49" charset="0"/>
              </a:rPr>
              <a:t>poke</a:t>
            </a:r>
            <a:r>
              <a:rPr lang="en-US" b="0" dirty="0">
                <a:solidFill>
                  <a:srgbClr val="000000"/>
                </a:solidFill>
                <a:effectLst/>
                <a:latin typeface="Consolas" panose="020B0609020204030204" pitchFamily="49" charset="0"/>
              </a:rPr>
              <a:t>)</a:t>
            </a:r>
          </a:p>
          <a:p>
            <a:pPr marL="57150" indent="0">
              <a:buNone/>
            </a:pPr>
            <a:endParaRPr lang="en-US" dirty="0"/>
          </a:p>
        </p:txBody>
      </p:sp>
      <p:sp>
        <p:nvSpPr>
          <p:cNvPr id="4" name="Rectangle 3">
            <a:extLst>
              <a:ext uri="{FF2B5EF4-FFF2-40B4-BE49-F238E27FC236}">
                <a16:creationId xmlns:a16="http://schemas.microsoft.com/office/drawing/2014/main" id="{ED8108AA-1672-40DA-8592-0775EEC0A35C}"/>
              </a:ext>
            </a:extLst>
          </p:cNvPr>
          <p:cNvSpPr/>
          <p:nvPr/>
        </p:nvSpPr>
        <p:spPr bwMode="auto">
          <a:xfrm>
            <a:off x="381000" y="3543300"/>
            <a:ext cx="6286500" cy="2743200"/>
          </a:xfrm>
          <a:prstGeom prst="rect">
            <a:avLst/>
          </a:prstGeom>
          <a:solidFill>
            <a:schemeClr val="tx1">
              <a:lumMod val="50000"/>
            </a:schemeClr>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b="1" dirty="0"/>
              <a:t>Output</a:t>
            </a:r>
          </a:p>
          <a:p>
            <a:pPr defTabSz="932472" fontAlgn="base">
              <a:lnSpc>
                <a:spcPct val="90000"/>
              </a:lnSpc>
              <a:spcBef>
                <a:spcPct val="0"/>
              </a:spcBef>
              <a:spcAft>
                <a:spcPct val="0"/>
              </a:spcAft>
            </a:pPr>
            <a:endParaRPr lang="en-US" sz="3200" b="1"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US" sz="4800" b="1" dirty="0" err="1">
                <a:gradFill>
                  <a:gsLst>
                    <a:gs pos="0">
                      <a:srgbClr val="FFFFFF"/>
                    </a:gs>
                    <a:gs pos="100000">
                      <a:srgbClr val="FFFFFF"/>
                    </a:gs>
                  </a:gsLst>
                  <a:lin ang="5400000" scaled="0"/>
                </a:gradFill>
                <a:latin typeface="Courier New" panose="02070309020205020404" pitchFamily="49" charset="0"/>
                <a:ea typeface="Segoe UI" pitchFamily="34" charset="0"/>
                <a:cs typeface="Courier New" panose="02070309020205020404" pitchFamily="49" charset="0"/>
              </a:rPr>
              <a:t>Eevee</a:t>
            </a:r>
            <a:endParaRPr lang="en-US" sz="4800" b="1" dirty="0">
              <a:gradFill>
                <a:gsLst>
                  <a:gs pos="0">
                    <a:srgbClr val="FFFFFF"/>
                  </a:gs>
                  <a:gs pos="100000">
                    <a:srgbClr val="FFFFFF"/>
                  </a:gs>
                </a:gsLst>
                <a:lin ang="5400000" scaled="0"/>
              </a:gradFill>
              <a:latin typeface="Courier New" panose="02070309020205020404" pitchFamily="49" charset="0"/>
              <a:ea typeface="Segoe UI" pitchFamily="34" charset="0"/>
              <a:cs typeface="Courier New" panose="02070309020205020404" pitchFamily="49" charset="0"/>
            </a:endParaRPr>
          </a:p>
          <a:p>
            <a:pPr defTabSz="932472" fontAlgn="base">
              <a:lnSpc>
                <a:spcPct val="90000"/>
              </a:lnSpc>
              <a:spcBef>
                <a:spcPct val="0"/>
              </a:spcBef>
              <a:spcAft>
                <a:spcPct val="0"/>
              </a:spcAft>
            </a:pPr>
            <a:r>
              <a:rPr lang="en-US" sz="4800" b="1" dirty="0">
                <a:gradFill>
                  <a:gsLst>
                    <a:gs pos="0">
                      <a:srgbClr val="FFFFFF"/>
                    </a:gs>
                    <a:gs pos="100000">
                      <a:srgbClr val="FFFFFF"/>
                    </a:gs>
                  </a:gsLst>
                  <a:lin ang="5400000" scaled="0"/>
                </a:gradFill>
                <a:latin typeface="Courier New" panose="02070309020205020404" pitchFamily="49" charset="0"/>
                <a:ea typeface="Segoe UI" pitchFamily="34" charset="0"/>
                <a:cs typeface="Courier New" panose="02070309020205020404" pitchFamily="49" charset="0"/>
              </a:rPr>
              <a:t>Squirtle</a:t>
            </a:r>
          </a:p>
        </p:txBody>
      </p:sp>
      <p:sp>
        <p:nvSpPr>
          <p:cNvPr id="5" name="TextBox 4">
            <a:extLst>
              <a:ext uri="{FF2B5EF4-FFF2-40B4-BE49-F238E27FC236}">
                <a16:creationId xmlns:a16="http://schemas.microsoft.com/office/drawing/2014/main" id="{F9AECA6E-6D45-4CBD-8528-61639A9A9BEC}"/>
              </a:ext>
            </a:extLst>
          </p:cNvPr>
          <p:cNvSpPr txBox="1"/>
          <p:nvPr/>
        </p:nvSpPr>
        <p:spPr>
          <a:xfrm>
            <a:off x="6979227" y="1027194"/>
            <a:ext cx="5143500" cy="1258806"/>
          </a:xfrm>
          <a:prstGeom prst="rect">
            <a:avLst/>
          </a:prstGeom>
          <a:noFill/>
        </p:spPr>
        <p:txBody>
          <a:bodyPr wrap="square" lIns="182880" tIns="146304" rIns="182880" bIns="146304" rtlCol="0">
            <a:spAutoFit/>
          </a:bodyPr>
          <a:lstStyle/>
          <a:p>
            <a:pPr>
              <a:lnSpc>
                <a:spcPct val="90000"/>
              </a:lnSpc>
              <a:spcAft>
                <a:spcPts val="600"/>
              </a:spcAft>
            </a:pPr>
            <a:r>
              <a:rPr lang="en-US" sz="3200" b="1" dirty="0">
                <a:solidFill>
                  <a:srgbClr val="AF00DB"/>
                </a:solidFill>
                <a:latin typeface="Consolas" panose="020B0609020204030204" pitchFamily="49" charset="0"/>
              </a:rPr>
              <a:t>for</a:t>
            </a:r>
            <a:r>
              <a:rPr lang="en-US" sz="3200" b="1" dirty="0">
                <a:gradFill>
                  <a:gsLst>
                    <a:gs pos="2917">
                      <a:schemeClr val="tx1"/>
                    </a:gs>
                    <a:gs pos="30000">
                      <a:schemeClr val="tx1"/>
                    </a:gs>
                  </a:gsLst>
                  <a:lin ang="5400000" scaled="0"/>
                </a:gradFill>
              </a:rPr>
              <a:t> </a:t>
            </a:r>
            <a:r>
              <a:rPr lang="en-US" sz="3200" dirty="0">
                <a:gradFill>
                  <a:gsLst>
                    <a:gs pos="2917">
                      <a:schemeClr val="tx1"/>
                    </a:gs>
                    <a:gs pos="30000">
                      <a:schemeClr val="tx1"/>
                    </a:gs>
                  </a:gsLst>
                  <a:lin ang="5400000" scaled="0"/>
                </a:gradFill>
              </a:rPr>
              <a:t>&lt;var&gt; </a:t>
            </a:r>
            <a:r>
              <a:rPr lang="en-US" sz="3200" b="1" dirty="0">
                <a:solidFill>
                  <a:srgbClr val="AF00DB"/>
                </a:solidFill>
                <a:latin typeface="Consolas" panose="020B0609020204030204" pitchFamily="49" charset="0"/>
              </a:rPr>
              <a:t>in</a:t>
            </a:r>
            <a:r>
              <a:rPr lang="en-US" sz="3200" b="1" dirty="0">
                <a:gradFill>
                  <a:gsLst>
                    <a:gs pos="2917">
                      <a:schemeClr val="tx1"/>
                    </a:gs>
                    <a:gs pos="30000">
                      <a:schemeClr val="tx1"/>
                    </a:gs>
                  </a:gsLst>
                  <a:lin ang="5400000" scaled="0"/>
                </a:gradFill>
              </a:rPr>
              <a:t> </a:t>
            </a:r>
            <a:r>
              <a:rPr lang="en-US" sz="3200" dirty="0">
                <a:gradFill>
                  <a:gsLst>
                    <a:gs pos="2917">
                      <a:schemeClr val="tx1"/>
                    </a:gs>
                    <a:gs pos="30000">
                      <a:schemeClr val="tx1"/>
                    </a:gs>
                  </a:gsLst>
                  <a:lin ang="5400000" scaled="0"/>
                </a:gradFill>
              </a:rPr>
              <a:t>&lt;list&gt;</a:t>
            </a:r>
            <a:r>
              <a:rPr lang="en-US" sz="32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3200" b="1" dirty="0">
                <a:gradFill>
                  <a:gsLst>
                    <a:gs pos="2917">
                      <a:schemeClr val="tx1"/>
                    </a:gs>
                    <a:gs pos="30000">
                      <a:schemeClr val="tx1"/>
                    </a:gs>
                  </a:gsLst>
                  <a:lin ang="5400000" scaled="0"/>
                </a:gradFill>
              </a:rPr>
              <a:t>  </a:t>
            </a:r>
            <a:r>
              <a:rPr lang="en-US" sz="3200" dirty="0">
                <a:gradFill>
                  <a:gsLst>
                    <a:gs pos="2917">
                      <a:schemeClr val="tx1"/>
                    </a:gs>
                    <a:gs pos="30000">
                      <a:schemeClr val="tx1"/>
                    </a:gs>
                  </a:gsLst>
                  <a:lin ang="5400000" scaled="0"/>
                </a:gradFill>
              </a:rPr>
              <a:t>&lt;do something with var&gt;</a:t>
            </a:r>
          </a:p>
        </p:txBody>
      </p:sp>
      <p:sp>
        <p:nvSpPr>
          <p:cNvPr id="6" name="TextBox 5">
            <a:extLst>
              <a:ext uri="{FF2B5EF4-FFF2-40B4-BE49-F238E27FC236}">
                <a16:creationId xmlns:a16="http://schemas.microsoft.com/office/drawing/2014/main" id="{79D3A9B3-684C-4645-BBD2-47282F46203B}"/>
              </a:ext>
            </a:extLst>
          </p:cNvPr>
          <p:cNvSpPr txBox="1"/>
          <p:nvPr/>
        </p:nvSpPr>
        <p:spPr>
          <a:xfrm>
            <a:off x="7031182" y="2859006"/>
            <a:ext cx="5143500" cy="3671774"/>
          </a:xfrm>
          <a:prstGeom prst="rect">
            <a:avLst/>
          </a:prstGeom>
          <a:noFill/>
        </p:spPr>
        <p:txBody>
          <a:bodyPr wrap="square" lIns="182880" tIns="146304" rIns="182880" bIns="146304" rtlCol="0">
            <a:spAutoFit/>
          </a:bodyPr>
          <a:lstStyle/>
          <a:p>
            <a:pPr>
              <a:lnSpc>
                <a:spcPct val="90000"/>
              </a:lnSpc>
              <a:spcAft>
                <a:spcPts val="600"/>
              </a:spcAft>
            </a:pPr>
            <a:r>
              <a:rPr lang="en-US" sz="3600" b="1" dirty="0">
                <a:solidFill>
                  <a:schemeClr val="accent1"/>
                </a:solidFill>
                <a:latin typeface="Consolas" panose="020B0609020204030204" pitchFamily="49" charset="0"/>
              </a:rPr>
              <a:t>var</a:t>
            </a:r>
            <a:r>
              <a:rPr lang="en-US" sz="3600" b="1" dirty="0">
                <a:gradFill>
                  <a:gsLst>
                    <a:gs pos="2917">
                      <a:schemeClr val="tx1"/>
                    </a:gs>
                    <a:gs pos="30000">
                      <a:schemeClr val="tx1"/>
                    </a:gs>
                  </a:gsLst>
                  <a:lin ang="5400000" scaled="0"/>
                </a:gradFill>
                <a:latin typeface="Consolas" panose="020B0609020204030204" pitchFamily="49" charset="0"/>
              </a:rPr>
              <a:t> = </a:t>
            </a:r>
            <a:r>
              <a:rPr lang="en-US" sz="3600" b="1" dirty="0">
                <a:solidFill>
                  <a:schemeClr val="accent2"/>
                </a:solidFill>
                <a:latin typeface="Consolas" panose="020B0609020204030204" pitchFamily="49" charset="0"/>
              </a:rPr>
              <a:t>list</a:t>
            </a:r>
            <a:r>
              <a:rPr lang="en-US" sz="3600" b="1" dirty="0">
                <a:gradFill>
                  <a:gsLst>
                    <a:gs pos="2917">
                      <a:schemeClr val="tx1"/>
                    </a:gs>
                    <a:gs pos="30000">
                      <a:schemeClr val="tx1"/>
                    </a:gs>
                  </a:gsLst>
                  <a:lin ang="5400000" scaled="0"/>
                </a:gradFill>
                <a:latin typeface="Consolas" panose="020B0609020204030204" pitchFamily="49" charset="0"/>
              </a:rPr>
              <a:t>[</a:t>
            </a:r>
            <a:r>
              <a:rPr lang="en-US" sz="3600" b="1" dirty="0">
                <a:solidFill>
                  <a:srgbClr val="FFB71B"/>
                </a:solidFill>
                <a:latin typeface="Consolas" panose="020B0609020204030204" pitchFamily="49" charset="0"/>
              </a:rPr>
              <a:t>0</a:t>
            </a:r>
            <a:r>
              <a:rPr lang="en-US" sz="36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3600" dirty="0">
                <a:gradFill>
                  <a:gsLst>
                    <a:gs pos="2917">
                      <a:schemeClr val="tx1"/>
                    </a:gs>
                    <a:gs pos="30000">
                      <a:schemeClr val="tx1"/>
                    </a:gs>
                  </a:gsLst>
                  <a:lin ang="5400000" scaled="0"/>
                </a:gradFill>
              </a:rPr>
              <a:t>… do stuff with var</a:t>
            </a:r>
          </a:p>
          <a:p>
            <a:pPr>
              <a:lnSpc>
                <a:spcPct val="90000"/>
              </a:lnSpc>
              <a:spcAft>
                <a:spcPts val="600"/>
              </a:spcAft>
            </a:pPr>
            <a:r>
              <a:rPr lang="en-US" sz="3600" b="1" dirty="0">
                <a:solidFill>
                  <a:schemeClr val="accent1"/>
                </a:solidFill>
                <a:latin typeface="Consolas" panose="020B0609020204030204" pitchFamily="49" charset="0"/>
              </a:rPr>
              <a:t>var</a:t>
            </a:r>
            <a:r>
              <a:rPr lang="en-US" sz="3600" b="1" dirty="0">
                <a:gradFill>
                  <a:gsLst>
                    <a:gs pos="2917">
                      <a:schemeClr val="tx1"/>
                    </a:gs>
                    <a:gs pos="30000">
                      <a:schemeClr val="tx1"/>
                    </a:gs>
                  </a:gsLst>
                  <a:lin ang="5400000" scaled="0"/>
                </a:gradFill>
                <a:latin typeface="Consolas" panose="020B0609020204030204" pitchFamily="49" charset="0"/>
              </a:rPr>
              <a:t> = </a:t>
            </a:r>
            <a:r>
              <a:rPr lang="en-US" sz="3600" b="1" dirty="0">
                <a:solidFill>
                  <a:schemeClr val="accent2"/>
                </a:solidFill>
                <a:latin typeface="Consolas" panose="020B0609020204030204" pitchFamily="49" charset="0"/>
              </a:rPr>
              <a:t>list</a:t>
            </a:r>
            <a:r>
              <a:rPr lang="en-US" sz="3600" b="1" dirty="0">
                <a:gradFill>
                  <a:gsLst>
                    <a:gs pos="2917">
                      <a:schemeClr val="tx1"/>
                    </a:gs>
                    <a:gs pos="30000">
                      <a:schemeClr val="tx1"/>
                    </a:gs>
                  </a:gsLst>
                  <a:lin ang="5400000" scaled="0"/>
                </a:gradFill>
                <a:latin typeface="Consolas" panose="020B0609020204030204" pitchFamily="49" charset="0"/>
              </a:rPr>
              <a:t>[</a:t>
            </a:r>
            <a:r>
              <a:rPr lang="en-US" sz="3600" b="1" dirty="0">
                <a:solidFill>
                  <a:srgbClr val="FFB71B"/>
                </a:solidFill>
                <a:latin typeface="Consolas" panose="020B0609020204030204" pitchFamily="49" charset="0"/>
              </a:rPr>
              <a:t>1</a:t>
            </a:r>
            <a:r>
              <a:rPr lang="en-US" sz="36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3600" dirty="0">
                <a:gradFill>
                  <a:gsLst>
                    <a:gs pos="2917">
                      <a:schemeClr val="tx1"/>
                    </a:gs>
                    <a:gs pos="30000">
                      <a:schemeClr val="tx1"/>
                    </a:gs>
                  </a:gsLst>
                  <a:lin ang="5400000" scaled="0"/>
                </a:gradFill>
              </a:rPr>
              <a:t>… do stuff with var</a:t>
            </a:r>
          </a:p>
          <a:p>
            <a:pPr>
              <a:lnSpc>
                <a:spcPct val="90000"/>
              </a:lnSpc>
              <a:spcAft>
                <a:spcPts val="600"/>
              </a:spcAft>
            </a:pPr>
            <a:r>
              <a:rPr lang="en-US" sz="3600" b="1" dirty="0">
                <a:solidFill>
                  <a:schemeClr val="accent1"/>
                </a:solidFill>
                <a:latin typeface="Consolas" panose="020B0609020204030204" pitchFamily="49" charset="0"/>
              </a:rPr>
              <a:t>var</a:t>
            </a:r>
            <a:r>
              <a:rPr lang="en-US" sz="3600" b="1" dirty="0">
                <a:gradFill>
                  <a:gsLst>
                    <a:gs pos="2917">
                      <a:schemeClr val="tx1"/>
                    </a:gs>
                    <a:gs pos="30000">
                      <a:schemeClr val="tx1"/>
                    </a:gs>
                  </a:gsLst>
                  <a:lin ang="5400000" scaled="0"/>
                </a:gradFill>
                <a:latin typeface="Consolas" panose="020B0609020204030204" pitchFamily="49" charset="0"/>
              </a:rPr>
              <a:t> = </a:t>
            </a:r>
            <a:r>
              <a:rPr lang="en-US" sz="3600" b="1" dirty="0">
                <a:solidFill>
                  <a:schemeClr val="accent2"/>
                </a:solidFill>
                <a:latin typeface="Consolas" panose="020B0609020204030204" pitchFamily="49" charset="0"/>
              </a:rPr>
              <a:t>list</a:t>
            </a:r>
            <a:r>
              <a:rPr lang="en-US" sz="3600" b="1" dirty="0">
                <a:gradFill>
                  <a:gsLst>
                    <a:gs pos="2917">
                      <a:schemeClr val="tx1"/>
                    </a:gs>
                    <a:gs pos="30000">
                      <a:schemeClr val="tx1"/>
                    </a:gs>
                  </a:gsLst>
                  <a:lin ang="5400000" scaled="0"/>
                </a:gradFill>
                <a:latin typeface="Consolas" panose="020B0609020204030204" pitchFamily="49" charset="0"/>
              </a:rPr>
              <a:t>[</a:t>
            </a:r>
            <a:r>
              <a:rPr lang="en-US" sz="3600" b="1" dirty="0">
                <a:solidFill>
                  <a:srgbClr val="FFB71B"/>
                </a:solidFill>
                <a:latin typeface="Consolas" panose="020B0609020204030204" pitchFamily="49" charset="0"/>
              </a:rPr>
              <a:t>n</a:t>
            </a:r>
            <a:r>
              <a:rPr lang="en-US" sz="3600" b="1"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3600" dirty="0">
                <a:gradFill>
                  <a:gsLst>
                    <a:gs pos="2917">
                      <a:schemeClr val="tx1"/>
                    </a:gs>
                    <a:gs pos="30000">
                      <a:schemeClr val="tx1"/>
                    </a:gs>
                  </a:gsLst>
                  <a:lin ang="5400000" scaled="0"/>
                </a:gradFill>
              </a:rPr>
              <a:t>… do stuff with var</a:t>
            </a:r>
          </a:p>
        </p:txBody>
      </p:sp>
      <p:cxnSp>
        <p:nvCxnSpPr>
          <p:cNvPr id="8" name="Straight Connector 7">
            <a:extLst>
              <a:ext uri="{FF2B5EF4-FFF2-40B4-BE49-F238E27FC236}">
                <a16:creationId xmlns:a16="http://schemas.microsoft.com/office/drawing/2014/main" id="{5AB57639-08B4-471F-9446-E1F352CF3B71}"/>
              </a:ext>
            </a:extLst>
          </p:cNvPr>
          <p:cNvCxnSpPr/>
          <p:nvPr/>
        </p:nvCxnSpPr>
        <p:spPr>
          <a:xfrm>
            <a:off x="6896100" y="1143000"/>
            <a:ext cx="0" cy="5257800"/>
          </a:xfrm>
          <a:prstGeom prst="line">
            <a:avLst/>
          </a:prstGeom>
          <a:ln w="12700">
            <a:miter lim="800000"/>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99345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anim calcmode="lin" valueType="num">
                                      <p:cBhvr>
                                        <p:cTn id="42" dur="500" fill="hold"/>
                                        <p:tgtEl>
                                          <p:spTgt spid="6"/>
                                        </p:tgtEl>
                                        <p:attrNameLst>
                                          <p:attrName>ppt_x</p:attrName>
                                        </p:attrNameLst>
                                      </p:cBhvr>
                                      <p:tavLst>
                                        <p:tav tm="0">
                                          <p:val>
                                            <p:strVal val="#ppt_x"/>
                                          </p:val>
                                        </p:tav>
                                        <p:tav tm="100000">
                                          <p:val>
                                            <p:strVal val="#ppt_x"/>
                                          </p:val>
                                        </p:tav>
                                      </p:tavLst>
                                    </p:anim>
                                    <p:anim calcmode="lin" valueType="num">
                                      <p:cBhvr>
                                        <p:cTn id="43"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2EBE9-18CF-4331-9898-A399A276C029}"/>
              </a:ext>
            </a:extLst>
          </p:cNvPr>
          <p:cNvSpPr>
            <a:spLocks noGrp="1"/>
          </p:cNvSpPr>
          <p:nvPr>
            <p:ph type="title"/>
          </p:nvPr>
        </p:nvSpPr>
        <p:spPr/>
        <p:txBody>
          <a:bodyPr/>
          <a:lstStyle/>
          <a:p>
            <a:r>
              <a:rPr lang="en-US" dirty="0"/>
              <a:t>Dictionaries – a lot like objects</a:t>
            </a:r>
          </a:p>
        </p:txBody>
      </p:sp>
      <p:sp>
        <p:nvSpPr>
          <p:cNvPr id="3" name="Content Placeholder 2">
            <a:extLst>
              <a:ext uri="{FF2B5EF4-FFF2-40B4-BE49-F238E27FC236}">
                <a16:creationId xmlns:a16="http://schemas.microsoft.com/office/drawing/2014/main" id="{2993C2A5-8CBB-46AE-A445-78F0DC401482}"/>
              </a:ext>
            </a:extLst>
          </p:cNvPr>
          <p:cNvSpPr>
            <a:spLocks noGrp="1"/>
          </p:cNvSpPr>
          <p:nvPr>
            <p:ph idx="1"/>
          </p:nvPr>
        </p:nvSpPr>
        <p:spPr>
          <a:xfrm>
            <a:off x="381000" y="1143000"/>
            <a:ext cx="11430000" cy="571500"/>
          </a:xfrm>
        </p:spPr>
        <p:txBody>
          <a:bodyPr/>
          <a:lstStyle/>
          <a:p>
            <a:r>
              <a:rPr lang="en-US" dirty="0"/>
              <a:t>Python dictionaries store data in </a:t>
            </a:r>
            <a:r>
              <a:rPr lang="en-US" b="1" dirty="0"/>
              <a:t>key-value pairs</a:t>
            </a:r>
            <a:r>
              <a:rPr lang="en-US" dirty="0"/>
              <a:t> (no order)</a:t>
            </a:r>
          </a:p>
        </p:txBody>
      </p:sp>
      <p:pic>
        <p:nvPicPr>
          <p:cNvPr id="2050" name="Picture 2" descr="US dictionary Merriam-Webster to change its definition of racism">
            <a:extLst>
              <a:ext uri="{FF2B5EF4-FFF2-40B4-BE49-F238E27FC236}">
                <a16:creationId xmlns:a16="http://schemas.microsoft.com/office/drawing/2014/main" id="{7A5E3250-0901-419B-8A1E-7C62E68E8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943100"/>
            <a:ext cx="7315200" cy="45148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10FDD56-A5C4-4717-8B89-9A1491A40A5D}"/>
              </a:ext>
            </a:extLst>
          </p:cNvPr>
          <p:cNvSpPr txBox="1"/>
          <p:nvPr/>
        </p:nvSpPr>
        <p:spPr>
          <a:xfrm>
            <a:off x="7696200" y="1943100"/>
            <a:ext cx="4000500" cy="449046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Each </a:t>
            </a:r>
            <a:r>
              <a:rPr lang="en-US" sz="2400" i="1" dirty="0">
                <a:gradFill>
                  <a:gsLst>
                    <a:gs pos="2917">
                      <a:schemeClr val="tx1"/>
                    </a:gs>
                    <a:gs pos="30000">
                      <a:schemeClr val="tx1"/>
                    </a:gs>
                  </a:gsLst>
                  <a:lin ang="5400000" scaled="0"/>
                </a:gradFill>
              </a:rPr>
              <a:t>word</a:t>
            </a:r>
            <a:r>
              <a:rPr lang="en-US" sz="2400" dirty="0">
                <a:gradFill>
                  <a:gsLst>
                    <a:gs pos="2917">
                      <a:schemeClr val="tx1"/>
                    </a:gs>
                    <a:gs pos="30000">
                      <a:schemeClr val="tx1"/>
                    </a:gs>
                  </a:gsLst>
                  <a:lin ang="5400000" scaled="0"/>
                </a:gradFill>
              </a:rPr>
              <a:t> has a </a:t>
            </a:r>
            <a:r>
              <a:rPr lang="en-US" sz="2400" i="1" dirty="0">
                <a:gradFill>
                  <a:gsLst>
                    <a:gs pos="2917">
                      <a:schemeClr val="tx1"/>
                    </a:gs>
                    <a:gs pos="30000">
                      <a:schemeClr val="tx1"/>
                    </a:gs>
                  </a:gsLst>
                  <a:lin ang="5400000" scaled="0"/>
                </a:gradFill>
              </a:rPr>
              <a:t>definition</a:t>
            </a: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b="1" u="sng" dirty="0">
                <a:gradFill>
                  <a:gsLst>
                    <a:gs pos="2917">
                      <a:schemeClr val="tx1"/>
                    </a:gs>
                    <a:gs pos="30000">
                      <a:schemeClr val="tx1"/>
                    </a:gs>
                  </a:gsLst>
                  <a:lin ang="5400000" scaled="0"/>
                </a:gradFill>
              </a:rPr>
              <a:t>surprise</a:t>
            </a:r>
            <a:r>
              <a:rPr lang="en-US" sz="2400" dirty="0">
                <a:gradFill>
                  <a:gsLst>
                    <a:gs pos="2917">
                      <a:schemeClr val="tx1"/>
                    </a:gs>
                    <a:gs pos="30000">
                      <a:schemeClr val="tx1"/>
                    </a:gs>
                  </a:gsLst>
                  <a:lin ang="5400000" scaled="0"/>
                </a:gradFill>
              </a:rPr>
              <a:t>: to attack without warning</a:t>
            </a:r>
          </a:p>
          <a:p>
            <a:pPr marL="342900" indent="-342900">
              <a:lnSpc>
                <a:spcPct val="90000"/>
              </a:lnSpc>
              <a:spcAft>
                <a:spcPts val="600"/>
              </a:spcAft>
              <a:buFont typeface="Arial" panose="020B0604020202020204" pitchFamily="34" charset="0"/>
              <a:buChar char="•"/>
            </a:pPr>
            <a:r>
              <a:rPr lang="en-US" sz="2400" b="1" u="sng" dirty="0">
                <a:gradFill>
                  <a:gsLst>
                    <a:gs pos="2917">
                      <a:schemeClr val="tx1"/>
                    </a:gs>
                    <a:gs pos="30000">
                      <a:schemeClr val="tx1"/>
                    </a:gs>
                  </a:gsLst>
                  <a:lin ang="5400000" scaled="0"/>
                </a:gradFill>
              </a:rPr>
              <a:t>surreal</a:t>
            </a:r>
            <a:r>
              <a:rPr lang="en-US" sz="2400" dirty="0">
                <a:gradFill>
                  <a:gsLst>
                    <a:gs pos="2917">
                      <a:schemeClr val="tx1"/>
                    </a:gs>
                    <a:gs pos="30000">
                      <a:schemeClr val="tx1"/>
                    </a:gs>
                  </a:gsLst>
                  <a:lin ang="5400000" scaled="0"/>
                </a:gradFill>
              </a:rPr>
              <a:t>: bizarre; fantastic</a:t>
            </a:r>
          </a:p>
          <a:p>
            <a:pPr marL="342900" indent="-342900">
              <a:lnSpc>
                <a:spcPct val="90000"/>
              </a:lnSpc>
              <a:spcAft>
                <a:spcPts val="600"/>
              </a:spcAft>
              <a:buFont typeface="Arial" panose="020B0604020202020204" pitchFamily="34" charset="0"/>
              <a:buChar char="•"/>
            </a:pPr>
            <a:r>
              <a:rPr lang="en-US" sz="2400" b="1" u="sng" dirty="0">
                <a:gradFill>
                  <a:gsLst>
                    <a:gs pos="2917">
                      <a:schemeClr val="tx1"/>
                    </a:gs>
                    <a:gs pos="30000">
                      <a:schemeClr val="tx1"/>
                    </a:gs>
                  </a:gsLst>
                  <a:lin ang="5400000" scaled="0"/>
                </a:gradFill>
              </a:rPr>
              <a:t>surrender</a:t>
            </a:r>
            <a:r>
              <a:rPr lang="en-US" sz="2400" dirty="0">
                <a:gradFill>
                  <a:gsLst>
                    <a:gs pos="2917">
                      <a:schemeClr val="tx1"/>
                    </a:gs>
                    <a:gs pos="30000">
                      <a:schemeClr val="tx1"/>
                    </a:gs>
                  </a:gsLst>
                  <a:lin ang="5400000" scaled="0"/>
                </a:gradFill>
              </a:rPr>
              <a:t>: to give up or abandon</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Each </a:t>
            </a:r>
            <a:r>
              <a:rPr lang="en-US" sz="2400" i="1" dirty="0">
                <a:gradFill>
                  <a:gsLst>
                    <a:gs pos="2917">
                      <a:schemeClr val="tx1"/>
                    </a:gs>
                    <a:gs pos="30000">
                      <a:schemeClr val="tx1"/>
                    </a:gs>
                  </a:gsLst>
                  <a:lin ang="5400000" scaled="0"/>
                </a:gradFill>
              </a:rPr>
              <a:t>key</a:t>
            </a:r>
            <a:r>
              <a:rPr lang="en-US" sz="2400" dirty="0">
                <a:gradFill>
                  <a:gsLst>
                    <a:gs pos="2917">
                      <a:schemeClr val="tx1"/>
                    </a:gs>
                    <a:gs pos="30000">
                      <a:schemeClr val="tx1"/>
                    </a:gs>
                  </a:gsLst>
                  <a:lin ang="5400000" scaled="0"/>
                </a:gradFill>
              </a:rPr>
              <a:t> has a </a:t>
            </a:r>
            <a:r>
              <a:rPr lang="en-US" sz="2400" i="1" dirty="0">
                <a:gradFill>
                  <a:gsLst>
                    <a:gs pos="2917">
                      <a:schemeClr val="tx1"/>
                    </a:gs>
                    <a:gs pos="30000">
                      <a:schemeClr val="tx1"/>
                    </a:gs>
                  </a:gsLst>
                  <a:lin ang="5400000" scaled="0"/>
                </a:gradFill>
              </a:rPr>
              <a:t>value</a:t>
            </a:r>
          </a:p>
          <a:p>
            <a:pPr marL="342900" indent="-342900">
              <a:lnSpc>
                <a:spcPct val="90000"/>
              </a:lnSpc>
              <a:spcAft>
                <a:spcPts val="600"/>
              </a:spcAft>
              <a:buFont typeface="Arial" panose="020B0604020202020204" pitchFamily="34" charset="0"/>
              <a:buChar char="•"/>
            </a:pPr>
            <a:r>
              <a:rPr lang="en-US" sz="2400" b="1" u="sng" dirty="0">
                <a:gradFill>
                  <a:gsLst>
                    <a:gs pos="2917">
                      <a:schemeClr val="tx1"/>
                    </a:gs>
                    <a:gs pos="30000">
                      <a:schemeClr val="tx1"/>
                    </a:gs>
                  </a:gsLst>
                  <a:lin ang="5400000" scaled="0"/>
                </a:gradFill>
              </a:rPr>
              <a:t>type</a:t>
            </a:r>
            <a:r>
              <a:rPr lang="en-US" sz="2400" dirty="0">
                <a:gradFill>
                  <a:gsLst>
                    <a:gs pos="2917">
                      <a:schemeClr val="tx1"/>
                    </a:gs>
                    <a:gs pos="30000">
                      <a:schemeClr val="tx1"/>
                    </a:gs>
                  </a:gsLst>
                  <a:lin ang="5400000" scaled="0"/>
                </a:gradFill>
              </a:rPr>
              <a:t>: electric</a:t>
            </a:r>
          </a:p>
          <a:p>
            <a:pPr marL="342900" indent="-342900">
              <a:lnSpc>
                <a:spcPct val="90000"/>
              </a:lnSpc>
              <a:spcAft>
                <a:spcPts val="600"/>
              </a:spcAft>
              <a:buFont typeface="Arial" panose="020B0604020202020204" pitchFamily="34" charset="0"/>
              <a:buChar char="•"/>
            </a:pPr>
            <a:r>
              <a:rPr lang="en-US" sz="2400" b="1" u="sng" dirty="0">
                <a:gradFill>
                  <a:gsLst>
                    <a:gs pos="2917">
                      <a:schemeClr val="tx1"/>
                    </a:gs>
                    <a:gs pos="30000">
                      <a:schemeClr val="tx1"/>
                    </a:gs>
                  </a:gsLst>
                  <a:lin ang="5400000" scaled="0"/>
                </a:gradFill>
              </a:rPr>
              <a:t>name</a:t>
            </a:r>
            <a:r>
              <a:rPr lang="en-US" sz="2400" dirty="0">
                <a:gradFill>
                  <a:gsLst>
                    <a:gs pos="2917">
                      <a:schemeClr val="tx1"/>
                    </a:gs>
                    <a:gs pos="30000">
                      <a:schemeClr val="tx1"/>
                    </a:gs>
                  </a:gsLst>
                  <a:lin ang="5400000" scaled="0"/>
                </a:gradFill>
              </a:rPr>
              <a:t>: Pikachu</a:t>
            </a:r>
            <a:endParaRPr lang="en-US" sz="2400" u="sng"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338993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050"/>
                                        </p:tgtEl>
                                        <p:attrNameLst>
                                          <p:attrName>style.visibility</p:attrName>
                                        </p:attrNameLst>
                                      </p:cBhvr>
                                      <p:to>
                                        <p:strVal val="visible"/>
                                      </p:to>
                                    </p:set>
                                    <p:animEffect transition="in" filter="fade">
                                      <p:cBhvr>
                                        <p:cTn id="14" dur="500"/>
                                        <p:tgtEl>
                                          <p:spTgt spid="2050"/>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anim calcmode="lin" valueType="num">
                                      <p:cBhvr>
                                        <p:cTn id="20"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1" dur="5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4">
                                            <p:txEl>
                                              <p:pRg st="1" end="1"/>
                                            </p:txEl>
                                          </p:spTgt>
                                        </p:tgtEl>
                                        <p:attrNameLst>
                                          <p:attrName>style.visibility</p:attrName>
                                        </p:attrNameLst>
                                      </p:cBhvr>
                                      <p:to>
                                        <p:strVal val="visible"/>
                                      </p:to>
                                    </p:set>
                                    <p:animEffect transition="in" filter="fade">
                                      <p:cBhvr>
                                        <p:cTn id="26" dur="500"/>
                                        <p:tgtEl>
                                          <p:spTgt spid="4">
                                            <p:txEl>
                                              <p:pRg st="1" end="1"/>
                                            </p:txEl>
                                          </p:spTgt>
                                        </p:tgtEl>
                                      </p:cBhvr>
                                    </p:animEffect>
                                    <p:anim calcmode="lin" valueType="num">
                                      <p:cBhvr>
                                        <p:cTn id="2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8" dur="5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animEffect transition="in" filter="fade">
                                      <p:cBhvr>
                                        <p:cTn id="33" dur="500"/>
                                        <p:tgtEl>
                                          <p:spTgt spid="4">
                                            <p:txEl>
                                              <p:pRg st="2" end="2"/>
                                            </p:txEl>
                                          </p:spTgt>
                                        </p:tgtEl>
                                      </p:cBhvr>
                                    </p:animEffect>
                                    <p:anim calcmode="lin" valueType="num">
                                      <p:cBhvr>
                                        <p:cTn id="34"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5" dur="5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4">
                                            <p:txEl>
                                              <p:pRg st="3" end="3"/>
                                            </p:txEl>
                                          </p:spTgt>
                                        </p:tgtEl>
                                        <p:attrNameLst>
                                          <p:attrName>style.visibility</p:attrName>
                                        </p:attrNameLst>
                                      </p:cBhvr>
                                      <p:to>
                                        <p:strVal val="visible"/>
                                      </p:to>
                                    </p:set>
                                    <p:animEffect transition="in" filter="fade">
                                      <p:cBhvr>
                                        <p:cTn id="40" dur="500"/>
                                        <p:tgtEl>
                                          <p:spTgt spid="4">
                                            <p:txEl>
                                              <p:pRg st="3" end="3"/>
                                            </p:txEl>
                                          </p:spTgt>
                                        </p:tgtEl>
                                      </p:cBhvr>
                                    </p:animEffect>
                                    <p:anim calcmode="lin" valueType="num">
                                      <p:cBhvr>
                                        <p:cTn id="4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42" dur="5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animEffect transition="in" filter="fade">
                                      <p:cBhvr>
                                        <p:cTn id="47" dur="500"/>
                                        <p:tgtEl>
                                          <p:spTgt spid="4">
                                            <p:txEl>
                                              <p:pRg st="5" end="5"/>
                                            </p:txEl>
                                          </p:spTgt>
                                        </p:tgtEl>
                                      </p:cBhvr>
                                    </p:animEffect>
                                    <p:anim calcmode="lin" valueType="num">
                                      <p:cBhvr>
                                        <p:cTn id="48"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9" dur="5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4">
                                            <p:txEl>
                                              <p:pRg st="6" end="6"/>
                                            </p:txEl>
                                          </p:spTgt>
                                        </p:tgtEl>
                                        <p:attrNameLst>
                                          <p:attrName>style.visibility</p:attrName>
                                        </p:attrNameLst>
                                      </p:cBhvr>
                                      <p:to>
                                        <p:strVal val="visible"/>
                                      </p:to>
                                    </p:set>
                                    <p:animEffect transition="in" filter="fade">
                                      <p:cBhvr>
                                        <p:cTn id="54" dur="500"/>
                                        <p:tgtEl>
                                          <p:spTgt spid="4">
                                            <p:txEl>
                                              <p:pRg st="6" end="6"/>
                                            </p:txEl>
                                          </p:spTgt>
                                        </p:tgtEl>
                                      </p:cBhvr>
                                    </p:animEffect>
                                    <p:anim calcmode="lin" valueType="num">
                                      <p:cBhvr>
                                        <p:cTn id="5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56" dur="5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4">
                                            <p:txEl>
                                              <p:pRg st="7" end="7"/>
                                            </p:txEl>
                                          </p:spTgt>
                                        </p:tgtEl>
                                        <p:attrNameLst>
                                          <p:attrName>style.visibility</p:attrName>
                                        </p:attrNameLst>
                                      </p:cBhvr>
                                      <p:to>
                                        <p:strVal val="visible"/>
                                      </p:to>
                                    </p:set>
                                    <p:animEffect transition="in" filter="fade">
                                      <p:cBhvr>
                                        <p:cTn id="61" dur="500"/>
                                        <p:tgtEl>
                                          <p:spTgt spid="4">
                                            <p:txEl>
                                              <p:pRg st="7" end="7"/>
                                            </p:txEl>
                                          </p:spTgt>
                                        </p:tgtEl>
                                      </p:cBhvr>
                                    </p:animEffect>
                                    <p:anim calcmode="lin" valueType="num">
                                      <p:cBhvr>
                                        <p:cTn id="62"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63" dur="5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3A31B-835B-4F4F-8FA4-A539560602AE}"/>
              </a:ext>
            </a:extLst>
          </p:cNvPr>
          <p:cNvSpPr>
            <a:spLocks noGrp="1"/>
          </p:cNvSpPr>
          <p:nvPr>
            <p:ph type="title"/>
          </p:nvPr>
        </p:nvSpPr>
        <p:spPr/>
        <p:txBody>
          <a:bodyPr/>
          <a:lstStyle/>
          <a:p>
            <a:r>
              <a:rPr lang="en-US" dirty="0"/>
              <a:t>Dictionary example – A </a:t>
            </a:r>
            <a:r>
              <a:rPr lang="en-US" dirty="0" err="1"/>
              <a:t>Pokemon</a:t>
            </a:r>
            <a:endParaRPr lang="en-US" dirty="0"/>
          </a:p>
        </p:txBody>
      </p:sp>
      <p:sp>
        <p:nvSpPr>
          <p:cNvPr id="3" name="Content Placeholder 2">
            <a:extLst>
              <a:ext uri="{FF2B5EF4-FFF2-40B4-BE49-F238E27FC236}">
                <a16:creationId xmlns:a16="http://schemas.microsoft.com/office/drawing/2014/main" id="{6A10D2F0-5373-48DC-B526-1DF4D059A8D6}"/>
              </a:ext>
            </a:extLst>
          </p:cNvPr>
          <p:cNvSpPr>
            <a:spLocks noGrp="1"/>
          </p:cNvSpPr>
          <p:nvPr>
            <p:ph idx="1"/>
          </p:nvPr>
        </p:nvSpPr>
        <p:spPr>
          <a:xfrm>
            <a:off x="381000" y="1143000"/>
            <a:ext cx="4686300" cy="5257800"/>
          </a:xfrm>
        </p:spPr>
        <p:txBody>
          <a:bodyPr>
            <a:normAutofit lnSpcReduction="10000"/>
          </a:bodyPr>
          <a:lstStyle/>
          <a:p>
            <a:pPr marL="57150" indent="0">
              <a:buNone/>
            </a:pPr>
            <a:r>
              <a:rPr lang="en-US" b="0" dirty="0">
                <a:solidFill>
                  <a:srgbClr val="000000"/>
                </a:solidFill>
                <a:effectLst/>
                <a:latin typeface="Consolas" panose="020B0609020204030204" pitchFamily="49" charset="0"/>
              </a:rPr>
              <a:t>pika = {</a:t>
            </a:r>
          </a:p>
          <a:p>
            <a:pPr marL="57150" indent="0">
              <a:buNone/>
            </a:pP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"type"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"electric"</a:t>
            </a:r>
            <a:r>
              <a:rPr lang="en-US" b="0" dirty="0">
                <a:solidFill>
                  <a:srgbClr val="000000"/>
                </a:solidFill>
                <a:effectLst/>
                <a:latin typeface="Consolas" panose="020B0609020204030204" pitchFamily="49" charset="0"/>
              </a:rPr>
              <a:t>,</a:t>
            </a:r>
          </a:p>
          <a:p>
            <a:pPr marL="57150" indent="0">
              <a:buNone/>
            </a:pP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"name"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"Pikachu"</a:t>
            </a:r>
            <a:endParaRPr lang="en-US" b="0" dirty="0">
              <a:solidFill>
                <a:srgbClr val="000000"/>
              </a:solidFill>
              <a:effectLst/>
              <a:latin typeface="Consolas" panose="020B0609020204030204" pitchFamily="49" charset="0"/>
            </a:endParaRPr>
          </a:p>
          <a:p>
            <a:pPr marL="57150" indent="0">
              <a:buNone/>
            </a:pPr>
            <a:r>
              <a:rPr lang="en-US" b="0" dirty="0">
                <a:solidFill>
                  <a:srgbClr val="000000"/>
                </a:solidFill>
                <a:effectLst/>
                <a:latin typeface="Consolas" panose="020B0609020204030204" pitchFamily="49" charset="0"/>
              </a:rPr>
              <a:t>}</a:t>
            </a:r>
          </a:p>
          <a:p>
            <a:pPr marL="57150" indent="0">
              <a:buNone/>
            </a:pP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pika[</a:t>
            </a:r>
            <a:r>
              <a:rPr lang="en-US" b="0" dirty="0">
                <a:solidFill>
                  <a:srgbClr val="A31515"/>
                </a:solidFill>
                <a:effectLst/>
                <a:latin typeface="Consolas" panose="020B0609020204030204" pitchFamily="49" charset="0"/>
              </a:rPr>
              <a:t>"hp"</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50</a:t>
            </a:r>
            <a:endParaRPr lang="en-US" b="0" dirty="0">
              <a:solidFill>
                <a:srgbClr val="000000"/>
              </a:solidFill>
              <a:effectLst/>
              <a:latin typeface="Consolas" panose="020B0609020204030204" pitchFamily="49" charset="0"/>
            </a:endParaRPr>
          </a:p>
          <a:p>
            <a:pPr marL="57150" indent="0">
              <a:buNone/>
            </a:pPr>
            <a:r>
              <a:rPr lang="en-US" b="0" dirty="0">
                <a:solidFill>
                  <a:srgbClr val="000000"/>
                </a:solidFill>
                <a:effectLst/>
                <a:latin typeface="Consolas" panose="020B0609020204030204" pitchFamily="49" charset="0"/>
              </a:rPr>
              <a:t>me = pika[</a:t>
            </a:r>
            <a:r>
              <a:rPr lang="en-US" b="0" dirty="0">
                <a:solidFill>
                  <a:srgbClr val="A31515"/>
                </a:solidFill>
                <a:effectLst/>
                <a:latin typeface="Consolas" panose="020B0609020204030204" pitchFamily="49" charset="0"/>
              </a:rPr>
              <a:t>"name"</a:t>
            </a:r>
            <a:r>
              <a:rPr lang="en-US" b="0" dirty="0">
                <a:solidFill>
                  <a:srgbClr val="000000"/>
                </a:solidFill>
                <a:effectLst/>
                <a:latin typeface="Consolas" panose="020B0609020204030204" pitchFamily="49" charset="0"/>
              </a:rPr>
              <a:t>]</a:t>
            </a:r>
          </a:p>
          <a:p>
            <a:pPr marL="57150" indent="0">
              <a:buNone/>
            </a:pPr>
            <a:br>
              <a:rPr lang="en-US" b="0" dirty="0">
                <a:solidFill>
                  <a:srgbClr val="000000"/>
                </a:solidFill>
                <a:effectLst/>
                <a:latin typeface="Consolas" panose="020B0609020204030204" pitchFamily="49" charset="0"/>
              </a:rPr>
            </a:br>
            <a:r>
              <a:rPr lang="en-US" b="0" dirty="0">
                <a:solidFill>
                  <a:srgbClr val="795E26"/>
                </a:solidFill>
                <a:effectLst/>
                <a:latin typeface="Consolas" panose="020B0609020204030204" pitchFamily="49" charset="0"/>
              </a:rPr>
              <a:t>print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"hi, </a:t>
            </a:r>
            <a:r>
              <a:rPr lang="en-US" dirty="0">
                <a:solidFill>
                  <a:srgbClr val="A31515"/>
                </a:solidFill>
                <a:latin typeface="Consolas" panose="020B0609020204030204" pitchFamily="49" charset="0"/>
              </a:rPr>
              <a:t>I</a:t>
            </a:r>
            <a:r>
              <a:rPr lang="en-US" b="0" dirty="0">
                <a:solidFill>
                  <a:srgbClr val="A31515"/>
                </a:solidFill>
                <a:effectLst/>
                <a:latin typeface="Consolas" panose="020B0609020204030204" pitchFamily="49" charset="0"/>
              </a:rPr>
              <a:t> am "</a:t>
            </a:r>
            <a:r>
              <a:rPr lang="en-US" b="0" dirty="0">
                <a:solidFill>
                  <a:srgbClr val="000000"/>
                </a:solidFill>
                <a:effectLst/>
                <a:latin typeface="Consolas" panose="020B0609020204030204" pitchFamily="49" charset="0"/>
              </a:rPr>
              <a:t> + me)</a:t>
            </a:r>
          </a:p>
          <a:p>
            <a:pPr marL="57150" indent="0">
              <a:buNone/>
            </a:pPr>
            <a:r>
              <a:rPr lang="en-US" b="0" dirty="0">
                <a:solidFill>
                  <a:srgbClr val="795E26"/>
                </a:solidFill>
                <a:effectLst/>
                <a:latin typeface="Consolas" panose="020B0609020204030204" pitchFamily="49" charset="0"/>
              </a:rPr>
              <a:t>print</a:t>
            </a:r>
            <a:r>
              <a:rPr lang="en-US" b="0" dirty="0">
                <a:solidFill>
                  <a:srgbClr val="000000"/>
                </a:solidFill>
                <a:effectLst/>
                <a:latin typeface="Consolas" panose="020B0609020204030204" pitchFamily="49" charset="0"/>
              </a:rPr>
              <a:t>(pika)</a:t>
            </a:r>
          </a:p>
          <a:p>
            <a:pPr marL="57150" indent="0">
              <a:buNone/>
            </a:pPr>
            <a:endParaRPr lang="en-US" dirty="0"/>
          </a:p>
        </p:txBody>
      </p:sp>
      <p:graphicFrame>
        <p:nvGraphicFramePr>
          <p:cNvPr id="5" name="Table 5">
            <a:extLst>
              <a:ext uri="{FF2B5EF4-FFF2-40B4-BE49-F238E27FC236}">
                <a16:creationId xmlns:a16="http://schemas.microsoft.com/office/drawing/2014/main" id="{ED5D95F4-2EF9-4422-8CBA-640B4CC2E8F3}"/>
              </a:ext>
            </a:extLst>
          </p:cNvPr>
          <p:cNvGraphicFramePr>
            <a:graphicFrameLocks noGrp="1"/>
          </p:cNvGraphicFramePr>
          <p:nvPr>
            <p:extLst>
              <p:ext uri="{D42A27DB-BD31-4B8C-83A1-F6EECF244321}">
                <p14:modId xmlns:p14="http://schemas.microsoft.com/office/powerpoint/2010/main" val="2904228144"/>
              </p:ext>
            </p:extLst>
          </p:nvPr>
        </p:nvGraphicFramePr>
        <p:xfrm>
          <a:off x="5638800" y="1257300"/>
          <a:ext cx="4229100" cy="2941020"/>
        </p:xfrm>
        <a:graphic>
          <a:graphicData uri="http://schemas.openxmlformats.org/drawingml/2006/table">
            <a:tbl>
              <a:tblPr firstRow="1" bandRow="1">
                <a:tableStyleId>{FFA220EE-ED1F-4DBA-98A4-FBE62A725004}</a:tableStyleId>
              </a:tblPr>
              <a:tblGrid>
                <a:gridCol w="2057400">
                  <a:extLst>
                    <a:ext uri="{9D8B030D-6E8A-4147-A177-3AD203B41FA5}">
                      <a16:colId xmlns:a16="http://schemas.microsoft.com/office/drawing/2014/main" val="2620849638"/>
                    </a:ext>
                  </a:extLst>
                </a:gridCol>
                <a:gridCol w="2171700">
                  <a:extLst>
                    <a:ext uri="{9D8B030D-6E8A-4147-A177-3AD203B41FA5}">
                      <a16:colId xmlns:a16="http://schemas.microsoft.com/office/drawing/2014/main" val="1382694335"/>
                    </a:ext>
                  </a:extLst>
                </a:gridCol>
              </a:tblGrid>
              <a:tr h="914400">
                <a:tc gridSpan="2">
                  <a:txBody>
                    <a:bodyPr/>
                    <a:lstStyle/>
                    <a:p>
                      <a:pPr algn="ctr"/>
                      <a:r>
                        <a:rPr lang="en-US" sz="4800" b="1" dirty="0">
                          <a:solidFill>
                            <a:srgbClr val="59C6C4"/>
                          </a:solidFill>
                          <a:latin typeface="Consolas" panose="020B0609020204030204" pitchFamily="49" charset="0"/>
                          <a:ea typeface="Segoe UI" pitchFamily="34" charset="0"/>
                          <a:cs typeface="Segoe UI" pitchFamily="34" charset="0"/>
                        </a:rPr>
                        <a:t>pika</a:t>
                      </a:r>
                      <a:endParaRPr lang="en-US" sz="3200" dirty="0">
                        <a:solidFill>
                          <a:srgbClr val="59C6C4"/>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hMerge="1">
                  <a:txBody>
                    <a:bodyPr/>
                    <a:lstStyle/>
                    <a:p>
                      <a:endParaRPr lang="en-US" dirty="0"/>
                    </a:p>
                  </a:txBody>
                  <a:tcPr>
                    <a:lnL w="0" cmpd="sng">
                      <a:noFill/>
                    </a:lnL>
                    <a:lnR w="0" cmpd="sng">
                      <a:noFill/>
                    </a:lnR>
                    <a:lnT w="0" cmpd="sng">
                      <a:noFill/>
                    </a:lnT>
                    <a:lnB w="38100" cmpd="sng">
                      <a:noFill/>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1560198276"/>
                  </a:ext>
                </a:extLst>
              </a:tr>
              <a:tr h="647496">
                <a:tc>
                  <a:txBody>
                    <a:bodyPr/>
                    <a:lstStyle/>
                    <a:p>
                      <a:pPr algn="ctr"/>
                      <a:r>
                        <a:rPr lang="en-US" sz="2800" dirty="0">
                          <a:solidFill>
                            <a:srgbClr val="59C6C4"/>
                          </a:solidFill>
                        </a:rPr>
                        <a:t>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r>
                        <a:rPr lang="en-US" sz="2800" b="1" dirty="0">
                          <a:solidFill>
                            <a:srgbClr val="59C6C4"/>
                          </a:solidFill>
                        </a:rPr>
                        <a:t>electric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1708532155"/>
                  </a:ext>
                </a:extLst>
              </a:tr>
              <a:tr h="728510">
                <a:tc>
                  <a:txBody>
                    <a:bodyPr/>
                    <a:lstStyle/>
                    <a:p>
                      <a:pPr algn="ctr"/>
                      <a:r>
                        <a:rPr lang="en-US" sz="2800" dirty="0">
                          <a:solidFill>
                            <a:srgbClr val="59C6C4"/>
                          </a:solidFill>
                        </a:rPr>
                        <a:t>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r>
                        <a:rPr lang="en-US" sz="2800" b="1" dirty="0">
                          <a:solidFill>
                            <a:srgbClr val="59C6C4"/>
                          </a:solidFill>
                        </a:rPr>
                        <a:t>Pikachu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3426236771"/>
                  </a:ext>
                </a:extLst>
              </a:tr>
              <a:tr h="650614">
                <a:tc>
                  <a:txBody>
                    <a:bodyPr/>
                    <a:lstStyle/>
                    <a:p>
                      <a:pPr algn="ctr"/>
                      <a:r>
                        <a:rPr kumimoji="0" lang="en-US" sz="2800" b="0" i="0" u="none" strike="noStrike" kern="1200" cap="none" spc="0" normalizeH="0" baseline="0" noProof="0" dirty="0">
                          <a:ln>
                            <a:noFill/>
                          </a:ln>
                          <a:solidFill>
                            <a:srgbClr val="59C6C4"/>
                          </a:solidFill>
                          <a:effectLst/>
                          <a:uLnTx/>
                          <a:uFillTx/>
                          <a:latin typeface="+mn-lt"/>
                          <a:ea typeface="+mn-ea"/>
                          <a:cs typeface="+mn-cs"/>
                        </a:rPr>
                        <a:t>hp</a:t>
                      </a:r>
                      <a:endParaRPr lang="en-US" dirty="0">
                        <a:solidFill>
                          <a:srgbClr val="59C6C4"/>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r>
                        <a:rPr lang="en-US" sz="2800" b="1" dirty="0">
                          <a:solidFill>
                            <a:srgbClr val="59C6C4"/>
                          </a:solidFill>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1265952587"/>
                  </a:ext>
                </a:extLst>
              </a:tr>
            </a:tbl>
          </a:graphicData>
        </a:graphic>
      </p:graphicFrame>
      <p:pic>
        <p:nvPicPr>
          <p:cNvPr id="3074" name="Picture 2" descr="Pikachu - Wikipedia">
            <a:extLst>
              <a:ext uri="{FF2B5EF4-FFF2-40B4-BE49-F238E27FC236}">
                <a16:creationId xmlns:a16="http://schemas.microsoft.com/office/drawing/2014/main" id="{EA4657F8-8A2F-4BF1-9EAC-E6C225DA1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52909" y="1257300"/>
            <a:ext cx="1658090" cy="15525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57A8124-69BD-41F2-BC01-46A9CB0A2D60}"/>
              </a:ext>
            </a:extLst>
          </p:cNvPr>
          <p:cNvSpPr/>
          <p:nvPr/>
        </p:nvSpPr>
        <p:spPr bwMode="auto">
          <a:xfrm>
            <a:off x="5638798" y="4465020"/>
            <a:ext cx="6172201" cy="1821480"/>
          </a:xfrm>
          <a:prstGeom prst="rect">
            <a:avLst/>
          </a:prstGeom>
          <a:solidFill>
            <a:schemeClr val="tx1">
              <a:lumMod val="50000"/>
            </a:schemeClr>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800" b="1" dirty="0">
                <a:gradFill>
                  <a:gsLst>
                    <a:gs pos="0">
                      <a:srgbClr val="FFFFFF"/>
                    </a:gs>
                    <a:gs pos="100000">
                      <a:srgbClr val="FFFFFF"/>
                    </a:gs>
                  </a:gsLst>
                  <a:lin ang="5400000" scaled="0"/>
                </a:gradFill>
                <a:latin typeface="Courier New" panose="02070309020205020404" pitchFamily="49" charset="0"/>
                <a:ea typeface="Segoe UI" pitchFamily="34" charset="0"/>
                <a:cs typeface="Courier New" panose="02070309020205020404" pitchFamily="49" charset="0"/>
              </a:rPr>
              <a:t>hi, I am Pikachu</a:t>
            </a:r>
          </a:p>
          <a:p>
            <a:pPr defTabSz="932472" fontAlgn="base">
              <a:lnSpc>
                <a:spcPct val="90000"/>
              </a:lnSpc>
              <a:spcBef>
                <a:spcPct val="0"/>
              </a:spcBef>
              <a:spcAft>
                <a:spcPct val="0"/>
              </a:spcAft>
            </a:pPr>
            <a:endParaRPr lang="en-US" sz="2400" b="1" dirty="0">
              <a:gradFill>
                <a:gsLst>
                  <a:gs pos="0">
                    <a:srgbClr val="FFFFFF"/>
                  </a:gs>
                  <a:gs pos="100000">
                    <a:srgbClr val="FFFFFF"/>
                  </a:gs>
                </a:gsLst>
                <a:lin ang="5400000" scaled="0"/>
              </a:gradFill>
              <a:latin typeface="Courier New" panose="02070309020205020404" pitchFamily="49" charset="0"/>
              <a:ea typeface="Segoe UI" pitchFamily="34" charset="0"/>
              <a:cs typeface="Courier New" panose="02070309020205020404" pitchFamily="49" charset="0"/>
            </a:endParaRPr>
          </a:p>
          <a:p>
            <a:r>
              <a:rPr lang="en-US" sz="2400" b="1" dirty="0">
                <a:solidFill>
                  <a:srgbClr val="FFFFFF"/>
                </a:solidFill>
                <a:effectLst/>
                <a:latin typeface="Courier New" panose="02070309020205020404" pitchFamily="49" charset="0"/>
                <a:cs typeface="Courier New" panose="02070309020205020404" pitchFamily="49" charset="0"/>
              </a:rPr>
              <a:t>{"type": "electric", "name": "Pikachu", "hp": 50}</a:t>
            </a:r>
          </a:p>
          <a:p>
            <a:pPr defTabSz="932472" fontAlgn="base">
              <a:lnSpc>
                <a:spcPct val="90000"/>
              </a:lnSpc>
              <a:spcBef>
                <a:spcPct val="0"/>
              </a:spcBef>
              <a:spcAft>
                <a:spcPct val="0"/>
              </a:spcAft>
            </a:pPr>
            <a:endParaRPr lang="en-US" sz="2000" b="1" dirty="0">
              <a:gradFill>
                <a:gsLst>
                  <a:gs pos="0">
                    <a:srgbClr val="FFFFFF"/>
                  </a:gs>
                  <a:gs pos="100000">
                    <a:srgbClr val="FFFFFF"/>
                  </a:gs>
                </a:gsLst>
                <a:lin ang="5400000" scaled="0"/>
              </a:gradFill>
              <a:latin typeface="Courier New" panose="02070309020205020404" pitchFamily="49" charset="0"/>
              <a:ea typeface="Segoe UI" pitchFamily="34" charset="0"/>
              <a:cs typeface="Courier New" panose="02070309020205020404" pitchFamily="49" charset="0"/>
            </a:endParaRPr>
          </a:p>
        </p:txBody>
      </p:sp>
      <p:sp>
        <p:nvSpPr>
          <p:cNvPr id="6" name="Rectangle 5">
            <a:extLst>
              <a:ext uri="{FF2B5EF4-FFF2-40B4-BE49-F238E27FC236}">
                <a16:creationId xmlns:a16="http://schemas.microsoft.com/office/drawing/2014/main" id="{5D09E09A-7640-4768-A3DE-AD391D73CFCA}"/>
              </a:ext>
            </a:extLst>
          </p:cNvPr>
          <p:cNvSpPr/>
          <p:nvPr/>
        </p:nvSpPr>
        <p:spPr bwMode="auto">
          <a:xfrm>
            <a:off x="6324600" y="3657600"/>
            <a:ext cx="685800" cy="457200"/>
          </a:xfrm>
          <a:prstGeom prst="rect">
            <a:avLst/>
          </a:prstGeom>
          <a:solidFill>
            <a:srgbClr val="FFFFCC"/>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1733E987-E2EA-4DA5-94D7-2201C75EEECD}"/>
              </a:ext>
            </a:extLst>
          </p:cNvPr>
          <p:cNvSpPr/>
          <p:nvPr/>
        </p:nvSpPr>
        <p:spPr bwMode="auto">
          <a:xfrm>
            <a:off x="8430491" y="3560815"/>
            <a:ext cx="685800" cy="457200"/>
          </a:xfrm>
          <a:prstGeom prst="rect">
            <a:avLst/>
          </a:prstGeom>
          <a:solidFill>
            <a:srgbClr val="FFFFCC"/>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F3CF47CA-853B-4015-9535-360854707948}"/>
              </a:ext>
            </a:extLst>
          </p:cNvPr>
          <p:cNvSpPr/>
          <p:nvPr/>
        </p:nvSpPr>
        <p:spPr bwMode="auto">
          <a:xfrm>
            <a:off x="9982200" y="3086100"/>
            <a:ext cx="1828799" cy="1112220"/>
          </a:xfrm>
          <a:prstGeom prst="rect">
            <a:avLst/>
          </a:prstGeom>
          <a:solidFill>
            <a:srgbClr val="FFFFCC"/>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800" b="1" dirty="0">
                <a:solidFill>
                  <a:srgbClr val="59C6C4"/>
                </a:solidFill>
                <a:latin typeface="Consolas" panose="020B0609020204030204" pitchFamily="49" charset="0"/>
                <a:ea typeface="Segoe UI" pitchFamily="34" charset="0"/>
                <a:cs typeface="Segoe UI" pitchFamily="34" charset="0"/>
              </a:rPr>
              <a:t>me</a:t>
            </a:r>
          </a:p>
          <a:p>
            <a:pPr algn="ctr" defTabSz="932472" fontAlgn="base">
              <a:lnSpc>
                <a:spcPct val="90000"/>
              </a:lnSpc>
              <a:spcBef>
                <a:spcPct val="0"/>
              </a:spcBef>
              <a:spcAft>
                <a:spcPct val="0"/>
              </a:spcAft>
            </a:pPr>
            <a:r>
              <a:rPr lang="en-US" sz="2800" b="1" dirty="0">
                <a:solidFill>
                  <a:srgbClr val="59C6C4"/>
                </a:solidFill>
                <a:ea typeface="Segoe UI" pitchFamily="34" charset="0"/>
                <a:cs typeface="Segoe UI" pitchFamily="34" charset="0"/>
              </a:rPr>
              <a:t>Pikachu</a:t>
            </a:r>
          </a:p>
        </p:txBody>
      </p:sp>
    </p:spTree>
    <p:extLst>
      <p:ext uri="{BB962C8B-B14F-4D97-AF65-F5344CB8AC3E}">
        <p14:creationId xmlns:p14="http://schemas.microsoft.com/office/powerpoint/2010/main" val="3326619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anim calcmode="lin" valueType="num">
                                      <p:cBhvr>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anim calcmode="lin" valueType="num">
                                      <p:cBhvr>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5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anim calcmode="lin" valueType="num">
                                      <p:cBhvr>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074"/>
                                        </p:tgtEl>
                                        <p:attrNameLst>
                                          <p:attrName>style.visibility</p:attrName>
                                        </p:attrNameLst>
                                      </p:cBhvr>
                                      <p:to>
                                        <p:strVal val="visible"/>
                                      </p:to>
                                    </p:set>
                                    <p:animEffect transition="in" filter="fade">
                                      <p:cBhvr>
                                        <p:cTn id="29" dur="500"/>
                                        <p:tgtEl>
                                          <p:spTgt spid="3074"/>
                                        </p:tgtEl>
                                      </p:cBhvr>
                                    </p:animEffect>
                                  </p:childTnLst>
                                </p:cTn>
                              </p:par>
                              <p:par>
                                <p:cTn id="30" presetID="10" presetClass="entr" presetSubtype="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250"/>
                                        <p:tgtEl>
                                          <p:spTgt spid="6"/>
                                        </p:tgtEl>
                                      </p:cBhvr>
                                    </p:animEffect>
                                  </p:childTnLst>
                                </p:cTn>
                              </p:par>
                              <p:par>
                                <p:cTn id="36" presetID="10" presetClass="entr" presetSubtype="0" fill="hold" grpId="1"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25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Effect transition="in" filter="fade">
                                      <p:cBhvr>
                                        <p:cTn id="43" dur="500"/>
                                        <p:tgtEl>
                                          <p:spTgt spid="3">
                                            <p:txEl>
                                              <p:pRg st="4" end="4"/>
                                            </p:txEl>
                                          </p:spTgt>
                                        </p:tgtEl>
                                      </p:cBhvr>
                                    </p:animEffect>
                                    <p:anim calcmode="lin" valueType="num">
                                      <p:cBhvr>
                                        <p:cTn id="44"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5"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0" nodeType="clickEffect">
                                  <p:stCondLst>
                                    <p:cond delay="0"/>
                                  </p:stCondLst>
                                  <p:childTnLst>
                                    <p:animEffect transition="out" filter="fade">
                                      <p:cBhvr>
                                        <p:cTn id="49" dur="500"/>
                                        <p:tgtEl>
                                          <p:spTgt spid="6"/>
                                        </p:tgtEl>
                                      </p:cBhvr>
                                    </p:animEffect>
                                    <p:set>
                                      <p:cBhvr>
                                        <p:cTn id="50" dur="1" fill="hold">
                                          <p:stCondLst>
                                            <p:cond delay="499"/>
                                          </p:stCondLst>
                                        </p:cTn>
                                        <p:tgtEl>
                                          <p:spTgt spid="6"/>
                                        </p:tgtEl>
                                        <p:attrNameLst>
                                          <p:attrName>style.visibility</p:attrName>
                                        </p:attrNameLst>
                                      </p:cBhvr>
                                      <p:to>
                                        <p:strVal val="hidden"/>
                                      </p:to>
                                    </p:set>
                                  </p:childTnLst>
                                </p:cTn>
                              </p:par>
                              <p:par>
                                <p:cTn id="51" presetID="10" presetClass="exit" presetSubtype="0" fill="hold" grpId="0" nodeType="withEffect">
                                  <p:stCondLst>
                                    <p:cond delay="0"/>
                                  </p:stCondLst>
                                  <p:childTnLst>
                                    <p:animEffect transition="out" filter="fade">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3">
                                            <p:txEl>
                                              <p:pRg st="5" end="5"/>
                                            </p:txEl>
                                          </p:spTgt>
                                        </p:tgtEl>
                                        <p:attrNameLst>
                                          <p:attrName>style.visibility</p:attrName>
                                        </p:attrNameLst>
                                      </p:cBhvr>
                                      <p:to>
                                        <p:strVal val="visible"/>
                                      </p:to>
                                    </p:set>
                                    <p:animEffect transition="in" filter="fade">
                                      <p:cBhvr>
                                        <p:cTn id="58" dur="500"/>
                                        <p:tgtEl>
                                          <p:spTgt spid="3">
                                            <p:txEl>
                                              <p:pRg st="5" end="5"/>
                                            </p:txEl>
                                          </p:spTgt>
                                        </p:tgtEl>
                                      </p:cBhvr>
                                    </p:animEffect>
                                    <p:anim calcmode="lin" valueType="num">
                                      <p:cBhvr>
                                        <p:cTn id="5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60" dur="5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fade">
                                      <p:cBhvr>
                                        <p:cTn id="65" dur="500"/>
                                        <p:tgtEl>
                                          <p:spTgt spid="9"/>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3">
                                            <p:txEl>
                                              <p:pRg st="6" end="6"/>
                                            </p:txEl>
                                          </p:spTgt>
                                        </p:tgtEl>
                                        <p:attrNameLst>
                                          <p:attrName>style.visibility</p:attrName>
                                        </p:attrNameLst>
                                      </p:cBhvr>
                                      <p:to>
                                        <p:strVal val="visible"/>
                                      </p:to>
                                    </p:set>
                                    <p:animEffect transition="in" filter="fade">
                                      <p:cBhvr>
                                        <p:cTn id="70" dur="500"/>
                                        <p:tgtEl>
                                          <p:spTgt spid="3">
                                            <p:txEl>
                                              <p:pRg st="6" end="6"/>
                                            </p:txEl>
                                          </p:spTgt>
                                        </p:tgtEl>
                                      </p:cBhvr>
                                    </p:animEffect>
                                    <p:anim calcmode="lin" valueType="num">
                                      <p:cBhvr>
                                        <p:cTn id="7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72" dur="500" fill="hold"/>
                                        <p:tgtEl>
                                          <p:spTgt spid="3">
                                            <p:txEl>
                                              <p:pRg st="6" end="6"/>
                                            </p:txEl>
                                          </p:spTgt>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0"/>
                                  </p:stCondLst>
                                  <p:childTnLst>
                                    <p:set>
                                      <p:cBhvr>
                                        <p:cTn id="74" dur="1" fill="hold">
                                          <p:stCondLst>
                                            <p:cond delay="0"/>
                                          </p:stCondLst>
                                        </p:cTn>
                                        <p:tgtEl>
                                          <p:spTgt spid="3">
                                            <p:txEl>
                                              <p:pRg st="7" end="7"/>
                                            </p:txEl>
                                          </p:spTgt>
                                        </p:tgtEl>
                                        <p:attrNameLst>
                                          <p:attrName>style.visibility</p:attrName>
                                        </p:attrNameLst>
                                      </p:cBhvr>
                                      <p:to>
                                        <p:strVal val="visible"/>
                                      </p:to>
                                    </p:set>
                                    <p:animEffect transition="in" filter="fade">
                                      <p:cBhvr>
                                        <p:cTn id="75" dur="500"/>
                                        <p:tgtEl>
                                          <p:spTgt spid="3">
                                            <p:txEl>
                                              <p:pRg st="7" end="7"/>
                                            </p:txEl>
                                          </p:spTgt>
                                        </p:tgtEl>
                                      </p:cBhvr>
                                    </p:animEffect>
                                    <p:anim calcmode="lin" valueType="num">
                                      <p:cBhvr>
                                        <p:cTn id="76"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77" dur="5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7"/>
                                        </p:tgtEl>
                                        <p:attrNameLst>
                                          <p:attrName>style.visibility</p:attrName>
                                        </p:attrNameLst>
                                      </p:cBhvr>
                                      <p:to>
                                        <p:strVal val="visible"/>
                                      </p:to>
                                    </p:set>
                                    <p:animEffect transition="in" filter="fade">
                                      <p:cBhvr>
                                        <p:cTn id="8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6" grpId="1" animBg="1"/>
      <p:bldP spid="10" grpId="0" animBg="1"/>
      <p:bldP spid="10" grpId="1"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098" name="Picture 2" descr="Algorithm Design: 9780321295354: Computer Science Books @ Amazon.com">
            <a:extLst>
              <a:ext uri="{FF2B5EF4-FFF2-40B4-BE49-F238E27FC236}">
                <a16:creationId xmlns:a16="http://schemas.microsoft.com/office/drawing/2014/main" id="{5E5C42EE-3535-4477-A199-9FA62CE466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875"/>
          <a:stretch/>
        </p:blipFill>
        <p:spPr bwMode="auto">
          <a:xfrm>
            <a:off x="0" y="-1"/>
            <a:ext cx="5981700" cy="696685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ACFE899-8C13-43D7-831C-059BC7EB8F0B}"/>
              </a:ext>
            </a:extLst>
          </p:cNvPr>
          <p:cNvSpPr/>
          <p:nvPr/>
        </p:nvSpPr>
        <p:spPr bwMode="auto">
          <a:xfrm>
            <a:off x="8039100" y="457200"/>
            <a:ext cx="685800" cy="571500"/>
          </a:xfrm>
          <a:prstGeom prst="rect">
            <a:avLst/>
          </a:prstGeom>
          <a:solidFill>
            <a:srgbClr val="0000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A</a:t>
            </a:r>
          </a:p>
        </p:txBody>
      </p:sp>
      <p:sp>
        <p:nvSpPr>
          <p:cNvPr id="7" name="Rectangle 6">
            <a:extLst>
              <a:ext uri="{FF2B5EF4-FFF2-40B4-BE49-F238E27FC236}">
                <a16:creationId xmlns:a16="http://schemas.microsoft.com/office/drawing/2014/main" id="{D3734E1E-BA98-4FF6-829E-BF366ED86A7B}"/>
              </a:ext>
            </a:extLst>
          </p:cNvPr>
          <p:cNvSpPr/>
          <p:nvPr/>
        </p:nvSpPr>
        <p:spPr bwMode="auto">
          <a:xfrm>
            <a:off x="8039100" y="1028700"/>
            <a:ext cx="685800" cy="571500"/>
          </a:xfrm>
          <a:prstGeom prst="rect">
            <a:avLst/>
          </a:prstGeom>
          <a:solidFill>
            <a:srgbClr val="0000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L</a:t>
            </a:r>
          </a:p>
        </p:txBody>
      </p:sp>
      <p:sp>
        <p:nvSpPr>
          <p:cNvPr id="8" name="Rectangle 7">
            <a:extLst>
              <a:ext uri="{FF2B5EF4-FFF2-40B4-BE49-F238E27FC236}">
                <a16:creationId xmlns:a16="http://schemas.microsoft.com/office/drawing/2014/main" id="{2B2711E4-574C-4FB8-AC14-40BABB09A024}"/>
              </a:ext>
            </a:extLst>
          </p:cNvPr>
          <p:cNvSpPr/>
          <p:nvPr/>
        </p:nvSpPr>
        <p:spPr bwMode="auto">
          <a:xfrm>
            <a:off x="8039100" y="1600200"/>
            <a:ext cx="685800" cy="571500"/>
          </a:xfrm>
          <a:prstGeom prst="rect">
            <a:avLst/>
          </a:prstGeom>
          <a:solidFill>
            <a:srgbClr val="0000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G</a:t>
            </a:r>
          </a:p>
        </p:txBody>
      </p:sp>
      <p:sp>
        <p:nvSpPr>
          <p:cNvPr id="9" name="Rectangle 8">
            <a:extLst>
              <a:ext uri="{FF2B5EF4-FFF2-40B4-BE49-F238E27FC236}">
                <a16:creationId xmlns:a16="http://schemas.microsoft.com/office/drawing/2014/main" id="{671578D7-9557-4836-A63A-AAC25E575737}"/>
              </a:ext>
            </a:extLst>
          </p:cNvPr>
          <p:cNvSpPr/>
          <p:nvPr/>
        </p:nvSpPr>
        <p:spPr bwMode="auto">
          <a:xfrm>
            <a:off x="8039100" y="2171700"/>
            <a:ext cx="685800" cy="571500"/>
          </a:xfrm>
          <a:prstGeom prst="rect">
            <a:avLst/>
          </a:prstGeom>
          <a:solidFill>
            <a:srgbClr val="0000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O</a:t>
            </a:r>
          </a:p>
        </p:txBody>
      </p:sp>
      <p:sp>
        <p:nvSpPr>
          <p:cNvPr id="10" name="Rectangle 9">
            <a:extLst>
              <a:ext uri="{FF2B5EF4-FFF2-40B4-BE49-F238E27FC236}">
                <a16:creationId xmlns:a16="http://schemas.microsoft.com/office/drawing/2014/main" id="{8EED66B8-5143-4FCD-AD67-8A999456AEE3}"/>
              </a:ext>
            </a:extLst>
          </p:cNvPr>
          <p:cNvSpPr/>
          <p:nvPr/>
        </p:nvSpPr>
        <p:spPr bwMode="auto">
          <a:xfrm>
            <a:off x="8039100" y="2743200"/>
            <a:ext cx="685800" cy="571500"/>
          </a:xfrm>
          <a:prstGeom prst="rect">
            <a:avLst/>
          </a:prstGeom>
          <a:solidFill>
            <a:srgbClr val="0000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R</a:t>
            </a:r>
          </a:p>
        </p:txBody>
      </p:sp>
      <p:sp>
        <p:nvSpPr>
          <p:cNvPr id="11" name="Rectangle 10">
            <a:extLst>
              <a:ext uri="{FF2B5EF4-FFF2-40B4-BE49-F238E27FC236}">
                <a16:creationId xmlns:a16="http://schemas.microsoft.com/office/drawing/2014/main" id="{E3843430-BFD6-4B56-BAE6-9AEE2FBCEB64}"/>
              </a:ext>
            </a:extLst>
          </p:cNvPr>
          <p:cNvSpPr/>
          <p:nvPr/>
        </p:nvSpPr>
        <p:spPr bwMode="auto">
          <a:xfrm>
            <a:off x="8040757" y="3314700"/>
            <a:ext cx="685800" cy="571500"/>
          </a:xfrm>
          <a:prstGeom prst="rect">
            <a:avLst/>
          </a:prstGeom>
          <a:solidFill>
            <a:srgbClr val="0000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I</a:t>
            </a:r>
          </a:p>
        </p:txBody>
      </p:sp>
      <p:sp>
        <p:nvSpPr>
          <p:cNvPr id="12" name="Rectangle 11">
            <a:extLst>
              <a:ext uri="{FF2B5EF4-FFF2-40B4-BE49-F238E27FC236}">
                <a16:creationId xmlns:a16="http://schemas.microsoft.com/office/drawing/2014/main" id="{95BB1C94-E6E2-4B76-8B24-08EC5F6AAB0B}"/>
              </a:ext>
            </a:extLst>
          </p:cNvPr>
          <p:cNvSpPr/>
          <p:nvPr/>
        </p:nvSpPr>
        <p:spPr bwMode="auto">
          <a:xfrm>
            <a:off x="8039100" y="3886200"/>
            <a:ext cx="685800" cy="571500"/>
          </a:xfrm>
          <a:prstGeom prst="rect">
            <a:avLst/>
          </a:prstGeom>
          <a:solidFill>
            <a:srgbClr val="0000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T</a:t>
            </a:r>
          </a:p>
        </p:txBody>
      </p:sp>
      <p:sp>
        <p:nvSpPr>
          <p:cNvPr id="13" name="Rectangle 12">
            <a:extLst>
              <a:ext uri="{FF2B5EF4-FFF2-40B4-BE49-F238E27FC236}">
                <a16:creationId xmlns:a16="http://schemas.microsoft.com/office/drawing/2014/main" id="{CCCBCCE2-9364-411C-80D9-BC83BB60F06A}"/>
              </a:ext>
            </a:extLst>
          </p:cNvPr>
          <p:cNvSpPr/>
          <p:nvPr/>
        </p:nvSpPr>
        <p:spPr bwMode="auto">
          <a:xfrm>
            <a:off x="8039100" y="4457700"/>
            <a:ext cx="685800" cy="571500"/>
          </a:xfrm>
          <a:prstGeom prst="rect">
            <a:avLst/>
          </a:prstGeom>
          <a:solidFill>
            <a:srgbClr val="0000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H</a:t>
            </a:r>
          </a:p>
        </p:txBody>
      </p:sp>
      <p:sp>
        <p:nvSpPr>
          <p:cNvPr id="14" name="Rectangle 13">
            <a:extLst>
              <a:ext uri="{FF2B5EF4-FFF2-40B4-BE49-F238E27FC236}">
                <a16:creationId xmlns:a16="http://schemas.microsoft.com/office/drawing/2014/main" id="{D3873EED-EF72-4DFA-8ECD-0C43B2B77743}"/>
              </a:ext>
            </a:extLst>
          </p:cNvPr>
          <p:cNvSpPr/>
          <p:nvPr/>
        </p:nvSpPr>
        <p:spPr bwMode="auto">
          <a:xfrm>
            <a:off x="8039100" y="5029200"/>
            <a:ext cx="685800" cy="571500"/>
          </a:xfrm>
          <a:prstGeom prst="rect">
            <a:avLst/>
          </a:prstGeom>
          <a:solidFill>
            <a:srgbClr val="0000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M</a:t>
            </a:r>
          </a:p>
        </p:txBody>
      </p:sp>
      <p:sp>
        <p:nvSpPr>
          <p:cNvPr id="15" name="Rectangle 14">
            <a:extLst>
              <a:ext uri="{FF2B5EF4-FFF2-40B4-BE49-F238E27FC236}">
                <a16:creationId xmlns:a16="http://schemas.microsoft.com/office/drawing/2014/main" id="{C78AC611-D29E-4EF2-8770-BC9B8E2D0B34}"/>
              </a:ext>
            </a:extLst>
          </p:cNvPr>
          <p:cNvSpPr/>
          <p:nvPr/>
        </p:nvSpPr>
        <p:spPr bwMode="auto">
          <a:xfrm>
            <a:off x="8039100" y="5600700"/>
            <a:ext cx="685800" cy="571500"/>
          </a:xfrm>
          <a:prstGeom prst="rect">
            <a:avLst/>
          </a:prstGeom>
          <a:solidFill>
            <a:srgbClr val="0000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S</a:t>
            </a:r>
          </a:p>
        </p:txBody>
      </p:sp>
    </p:spTree>
    <p:extLst>
      <p:ext uri="{BB962C8B-B14F-4D97-AF65-F5344CB8AC3E}">
        <p14:creationId xmlns:p14="http://schemas.microsoft.com/office/powerpoint/2010/main" val="372725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11022E-16 -3.33333E-6 L 0.14063 -0.01203 " pathEditMode="relative" rAng="0" ptsTypes="AA">
                                      <p:cBhvr>
                                        <p:cTn id="6" dur="3000" fill="hold"/>
                                        <p:tgtEl>
                                          <p:spTgt spid="3"/>
                                        </p:tgtEl>
                                        <p:attrNameLst>
                                          <p:attrName>ppt_x</p:attrName>
                                          <p:attrName>ppt_y</p:attrName>
                                        </p:attrNameLst>
                                      </p:cBhvr>
                                      <p:rCtr x="7031" y="-602"/>
                                    </p:animMotion>
                                  </p:childTnLst>
                                </p:cTn>
                              </p:par>
                              <p:par>
                                <p:cTn id="7" presetID="42" presetClass="path" presetSubtype="0" accel="50000" decel="50000" fill="hold" grpId="0" nodeType="withEffect">
                                  <p:stCondLst>
                                    <p:cond delay="0"/>
                                  </p:stCondLst>
                                  <p:childTnLst>
                                    <p:animMotion origin="layout" path="M 1.11022E-16 3.33333E-6 L 0.14063 0.23796 " pathEditMode="relative" rAng="0" ptsTypes="AA">
                                      <p:cBhvr>
                                        <p:cTn id="8" dur="3000" fill="hold"/>
                                        <p:tgtEl>
                                          <p:spTgt spid="7"/>
                                        </p:tgtEl>
                                        <p:attrNameLst>
                                          <p:attrName>ppt_x</p:attrName>
                                          <p:attrName>ppt_y</p:attrName>
                                        </p:attrNameLst>
                                      </p:cBhvr>
                                      <p:rCtr x="7031" y="11898"/>
                                    </p:animMotion>
                                  </p:childTnLst>
                                </p:cTn>
                              </p:par>
                              <p:par>
                                <p:cTn id="9" presetID="42" presetClass="path" presetSubtype="0" accel="50000" decel="50000" fill="hold" grpId="0" nodeType="withEffect">
                                  <p:stCondLst>
                                    <p:cond delay="0"/>
                                  </p:stCondLst>
                                  <p:childTnLst>
                                    <p:animMotion origin="layout" path="M 1.11022E-16 0 L 0.14063 -0.09537 " pathEditMode="relative" rAng="0" ptsTypes="AA">
                                      <p:cBhvr>
                                        <p:cTn id="10" dur="3000" fill="hold"/>
                                        <p:tgtEl>
                                          <p:spTgt spid="8"/>
                                        </p:tgtEl>
                                        <p:attrNameLst>
                                          <p:attrName>ppt_x</p:attrName>
                                          <p:attrName>ppt_y</p:attrName>
                                        </p:attrNameLst>
                                      </p:cBhvr>
                                      <p:rCtr x="7031" y="-4769"/>
                                    </p:animMotion>
                                  </p:childTnLst>
                                </p:cTn>
                              </p:par>
                              <p:par>
                                <p:cTn id="11" presetID="42" presetClass="path" presetSubtype="0" accel="50000" decel="50000" fill="hold" grpId="0" nodeType="withEffect">
                                  <p:stCondLst>
                                    <p:cond delay="0"/>
                                  </p:stCondLst>
                                  <p:childTnLst>
                                    <p:animMotion origin="layout" path="M 1.11022E-16 -3.33333E-6 L 0.14063 0.23797 " pathEditMode="relative" rAng="0" ptsTypes="AA">
                                      <p:cBhvr>
                                        <p:cTn id="12" dur="3000" fill="hold"/>
                                        <p:tgtEl>
                                          <p:spTgt spid="9"/>
                                        </p:tgtEl>
                                        <p:attrNameLst>
                                          <p:attrName>ppt_x</p:attrName>
                                          <p:attrName>ppt_y</p:attrName>
                                        </p:attrNameLst>
                                      </p:cBhvr>
                                      <p:rCtr x="7031" y="11898"/>
                                    </p:animMotion>
                                  </p:childTnLst>
                                </p:cTn>
                              </p:par>
                              <p:par>
                                <p:cTn id="13" presetID="42" presetClass="path" presetSubtype="0" accel="50000" decel="50000" fill="hold" grpId="0" nodeType="withEffect">
                                  <p:stCondLst>
                                    <p:cond delay="0"/>
                                  </p:stCondLst>
                                  <p:childTnLst>
                                    <p:animMotion origin="layout" path="M 1.11022E-16 3.33333E-6 L 0.14063 0.23796 " pathEditMode="relative" rAng="0" ptsTypes="AA">
                                      <p:cBhvr>
                                        <p:cTn id="14" dur="3000" fill="hold"/>
                                        <p:tgtEl>
                                          <p:spTgt spid="10"/>
                                        </p:tgtEl>
                                        <p:attrNameLst>
                                          <p:attrName>ppt_x</p:attrName>
                                          <p:attrName>ppt_y</p:attrName>
                                        </p:attrNameLst>
                                      </p:cBhvr>
                                      <p:rCtr x="7031" y="11898"/>
                                    </p:animMotion>
                                  </p:childTnLst>
                                </p:cTn>
                              </p:par>
                              <p:par>
                                <p:cTn id="15" presetID="63" presetClass="path" presetSubtype="0" accel="50000" decel="50000" fill="hold" grpId="0" nodeType="withEffect">
                                  <p:stCondLst>
                                    <p:cond delay="0"/>
                                  </p:stCondLst>
                                  <p:childTnLst>
                                    <p:animMotion origin="layout" path="M -2.08333E-7 0 L 0.1405 -0.175 " pathEditMode="relative" rAng="0" ptsTypes="AA">
                                      <p:cBhvr>
                                        <p:cTn id="16" dur="3000" fill="hold"/>
                                        <p:tgtEl>
                                          <p:spTgt spid="11"/>
                                        </p:tgtEl>
                                        <p:attrNameLst>
                                          <p:attrName>ppt_x</p:attrName>
                                          <p:attrName>ppt_y</p:attrName>
                                        </p:attrNameLst>
                                      </p:cBhvr>
                                      <p:rCtr x="7018" y="-8750"/>
                                    </p:animMotion>
                                  </p:childTnLst>
                                </p:cTn>
                              </p:par>
                              <p:par>
                                <p:cTn id="17" presetID="42" presetClass="path" presetSubtype="0" accel="50000" decel="50000" fill="hold" grpId="0" nodeType="withEffect">
                                  <p:stCondLst>
                                    <p:cond delay="0"/>
                                  </p:stCondLst>
                                  <p:childTnLst>
                                    <p:animMotion origin="layout" path="M 1.11022E-16 -3.33333E-6 L 0.14063 0.23797 " pathEditMode="relative" rAng="0" ptsTypes="AA">
                                      <p:cBhvr>
                                        <p:cTn id="18" dur="3000" fill="hold"/>
                                        <p:tgtEl>
                                          <p:spTgt spid="12"/>
                                        </p:tgtEl>
                                        <p:attrNameLst>
                                          <p:attrName>ppt_x</p:attrName>
                                          <p:attrName>ppt_y</p:attrName>
                                        </p:attrNameLst>
                                      </p:cBhvr>
                                      <p:rCtr x="7031" y="11898"/>
                                    </p:animMotion>
                                  </p:childTnLst>
                                </p:cTn>
                              </p:par>
                              <p:par>
                                <p:cTn id="19" presetID="42" presetClass="path" presetSubtype="0" accel="50000" decel="50000" fill="hold" grpId="0" nodeType="withEffect">
                                  <p:stCondLst>
                                    <p:cond delay="0"/>
                                  </p:stCondLst>
                                  <p:childTnLst>
                                    <p:animMotion origin="layout" path="M 1.11022E-16 3.33333E-6 L 0.14063 -0.42871 " pathEditMode="relative" rAng="0" ptsTypes="AA">
                                      <p:cBhvr>
                                        <p:cTn id="20" dur="3000" fill="hold"/>
                                        <p:tgtEl>
                                          <p:spTgt spid="13"/>
                                        </p:tgtEl>
                                        <p:attrNameLst>
                                          <p:attrName>ppt_x</p:attrName>
                                          <p:attrName>ppt_y</p:attrName>
                                        </p:attrNameLst>
                                      </p:cBhvr>
                                      <p:rCtr x="7031" y="-21435"/>
                                    </p:animMotion>
                                  </p:childTnLst>
                                </p:cTn>
                              </p:par>
                              <p:par>
                                <p:cTn id="21" presetID="42" presetClass="path" presetSubtype="0" accel="50000" decel="50000" fill="hold" grpId="0" nodeType="withEffect">
                                  <p:stCondLst>
                                    <p:cond delay="0"/>
                                  </p:stCondLst>
                                  <p:childTnLst>
                                    <p:animMotion origin="layout" path="M 1.11022E-16 0 L 0.14063 -0.26204 " pathEditMode="relative" rAng="0" ptsTypes="AA">
                                      <p:cBhvr>
                                        <p:cTn id="22" dur="3000" fill="hold"/>
                                        <p:tgtEl>
                                          <p:spTgt spid="14"/>
                                        </p:tgtEl>
                                        <p:attrNameLst>
                                          <p:attrName>ppt_x</p:attrName>
                                          <p:attrName>ppt_y</p:attrName>
                                        </p:attrNameLst>
                                      </p:cBhvr>
                                      <p:rCtr x="7031" y="-13102"/>
                                    </p:animMotion>
                                  </p:childTnLst>
                                </p:cTn>
                              </p:par>
                              <p:par>
                                <p:cTn id="23" presetID="42" presetClass="path" presetSubtype="0" accel="50000" decel="50000" fill="hold" grpId="0" nodeType="withEffect">
                                  <p:stCondLst>
                                    <p:cond delay="0"/>
                                  </p:stCondLst>
                                  <p:childTnLst>
                                    <p:animMotion origin="layout" path="M 1.11022E-16 -3.33333E-6 L 0.14063 -0.09537 " pathEditMode="relative" rAng="0" ptsTypes="AA">
                                      <p:cBhvr>
                                        <p:cTn id="24" dur="3000" fill="hold"/>
                                        <p:tgtEl>
                                          <p:spTgt spid="15"/>
                                        </p:tgtEl>
                                        <p:attrNameLst>
                                          <p:attrName>ppt_x</p:attrName>
                                          <p:attrName>ppt_y</p:attrName>
                                        </p:attrNameLst>
                                      </p:cBhvr>
                                      <p:rCtr x="7031" y="-47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C32F7-629D-40C0-A0FE-A48491AE8DEB}"/>
              </a:ext>
            </a:extLst>
          </p:cNvPr>
          <p:cNvSpPr>
            <a:spLocks noGrp="1"/>
          </p:cNvSpPr>
          <p:nvPr>
            <p:ph type="title"/>
          </p:nvPr>
        </p:nvSpPr>
        <p:spPr/>
        <p:txBody>
          <a:bodyPr/>
          <a:lstStyle/>
          <a:p>
            <a:r>
              <a:rPr lang="en-US" dirty="0"/>
              <a:t>What is an algorithm?</a:t>
            </a:r>
          </a:p>
        </p:txBody>
      </p:sp>
      <p:sp>
        <p:nvSpPr>
          <p:cNvPr id="3" name="Content Placeholder 2">
            <a:extLst>
              <a:ext uri="{FF2B5EF4-FFF2-40B4-BE49-F238E27FC236}">
                <a16:creationId xmlns:a16="http://schemas.microsoft.com/office/drawing/2014/main" id="{B8152861-DD84-4EE5-B811-274C0894E068}"/>
              </a:ext>
            </a:extLst>
          </p:cNvPr>
          <p:cNvSpPr>
            <a:spLocks noGrp="1"/>
          </p:cNvSpPr>
          <p:nvPr>
            <p:ph idx="1"/>
          </p:nvPr>
        </p:nvSpPr>
        <p:spPr>
          <a:xfrm>
            <a:off x="6667500" y="1143000"/>
            <a:ext cx="5143500" cy="5257800"/>
          </a:xfrm>
        </p:spPr>
        <p:txBody>
          <a:bodyPr>
            <a:normAutofit/>
          </a:bodyPr>
          <a:lstStyle/>
          <a:p>
            <a:r>
              <a:rPr lang="en-US" dirty="0"/>
              <a:t>Algorithms are the </a:t>
            </a:r>
            <a:r>
              <a:rPr lang="en-US" i="1" dirty="0"/>
              <a:t>theory</a:t>
            </a:r>
            <a:r>
              <a:rPr lang="en-US" dirty="0"/>
              <a:t> behind problem solving</a:t>
            </a:r>
          </a:p>
          <a:p>
            <a:endParaRPr lang="en-US" sz="300" dirty="0"/>
          </a:p>
          <a:p>
            <a:r>
              <a:rPr lang="en-US" dirty="0"/>
              <a:t>Algorithms are not code</a:t>
            </a:r>
          </a:p>
          <a:p>
            <a:endParaRPr lang="en-US" sz="300" dirty="0"/>
          </a:p>
          <a:p>
            <a:r>
              <a:rPr lang="en-US" dirty="0"/>
              <a:t>Algorithms are not specific to any one language</a:t>
            </a:r>
          </a:p>
          <a:p>
            <a:endParaRPr lang="en-US" sz="400" dirty="0"/>
          </a:p>
          <a:p>
            <a:r>
              <a:rPr lang="en-US" dirty="0"/>
              <a:t>Algorithms rely on </a:t>
            </a:r>
            <a:r>
              <a:rPr lang="en-US" b="1" dirty="0"/>
              <a:t>data structures</a:t>
            </a:r>
            <a:r>
              <a:rPr lang="en-US" dirty="0"/>
              <a:t>, such as:</a:t>
            </a:r>
          </a:p>
          <a:p>
            <a:pPr lvl="1"/>
            <a:r>
              <a:rPr lang="en-US" sz="2800" dirty="0"/>
              <a:t>Lists</a:t>
            </a:r>
          </a:p>
          <a:p>
            <a:pPr lvl="1"/>
            <a:r>
              <a:rPr lang="en-US" sz="2800" dirty="0"/>
              <a:t>Dictionaries</a:t>
            </a:r>
          </a:p>
        </p:txBody>
      </p:sp>
      <p:pic>
        <p:nvPicPr>
          <p:cNvPr id="7" name="Picture 6">
            <a:extLst>
              <a:ext uri="{FF2B5EF4-FFF2-40B4-BE49-F238E27FC236}">
                <a16:creationId xmlns:a16="http://schemas.microsoft.com/office/drawing/2014/main" id="{0C931D2D-F26B-4EB8-BAFE-2F4B32D1BEDB}"/>
              </a:ext>
            </a:extLst>
          </p:cNvPr>
          <p:cNvPicPr>
            <a:picLocks noChangeAspect="1"/>
          </p:cNvPicPr>
          <p:nvPr/>
        </p:nvPicPr>
        <p:blipFill>
          <a:blip r:embed="rId3"/>
          <a:stretch>
            <a:fillRect/>
          </a:stretch>
        </p:blipFill>
        <p:spPr>
          <a:xfrm>
            <a:off x="381000" y="1042606"/>
            <a:ext cx="5896798" cy="5458587"/>
          </a:xfrm>
          <a:prstGeom prst="rect">
            <a:avLst/>
          </a:prstGeom>
        </p:spPr>
      </p:pic>
    </p:spTree>
    <p:extLst>
      <p:ext uri="{BB962C8B-B14F-4D97-AF65-F5344CB8AC3E}">
        <p14:creationId xmlns:p14="http://schemas.microsoft.com/office/powerpoint/2010/main" val="3125489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anim calcmode="lin" valueType="num">
                                      <p:cBhvr>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anim calcmode="lin" valueType="num">
                                      <p:cBhvr>
                                        <p:cTn id="20"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anim calcmode="lin" valueType="num">
                                      <p:cBhvr>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8"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anim calcmode="lin" valueType="num">
                                      <p:cBhvr>
                                        <p:cTn id="34"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5" dur="5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anim calcmode="lin" valueType="num">
                                      <p:cBhvr>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2" dur="500" fill="hold"/>
                                        <p:tgtEl>
                                          <p:spTgt spid="3">
                                            <p:txEl>
                                              <p:pRg st="7" end="7"/>
                                            </p:txEl>
                                          </p:spTgt>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anim calcmode="lin" valueType="num">
                                      <p:cBhvr>
                                        <p:cTn id="46"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7" dur="5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Hyland 2019">
  <a:themeElements>
    <a:clrScheme name="Hyland">
      <a:dk1>
        <a:srgbClr val="56565A"/>
      </a:dk1>
      <a:lt1>
        <a:srgbClr val="FFFFFF"/>
      </a:lt1>
      <a:dk2>
        <a:srgbClr val="56565A"/>
      </a:dk2>
      <a:lt2>
        <a:srgbClr val="EFEFF0"/>
      </a:lt2>
      <a:accent1>
        <a:srgbClr val="54C8E8"/>
      </a:accent1>
      <a:accent2>
        <a:srgbClr val="6ABF4B"/>
      </a:accent2>
      <a:accent3>
        <a:srgbClr val="98989A"/>
      </a:accent3>
      <a:accent4>
        <a:srgbClr val="C8C8C8"/>
      </a:accent4>
      <a:accent5>
        <a:srgbClr val="EFEFF0"/>
      </a:accent5>
      <a:accent6>
        <a:srgbClr val="FFFFFF"/>
      </a:accent6>
      <a:hlink>
        <a:srgbClr val="6ABF4B"/>
      </a:hlink>
      <a:folHlink>
        <a:srgbClr val="6ABF4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yland">
      <a:fillStyleLst>
        <a:solidFill>
          <a:schemeClr val="phClr"/>
        </a:solidFill>
        <a:solidFill>
          <a:schemeClr val="phClr">
            <a:satMod val="180000"/>
            <a:tint val="40000"/>
          </a:schemeClr>
        </a:solidFill>
        <a:solidFill>
          <a:schemeClr val="phClr">
            <a:shade val="40000"/>
          </a:schemeClr>
        </a:solidFill>
      </a:fillStyleLst>
      <a:lnStyleLst>
        <a:ln>
          <a:solidFill>
            <a:schemeClr val="phClr"/>
          </a:solidFill>
          <a:headEnd type="none" w="med" len="med"/>
          <a:tailEnd type="none" w="med" len="med"/>
        </a:ln>
        <a:ln w="12700" cap="flat" cmpd="sng" algn="ctr">
          <a:solidFill>
            <a:schemeClr val="phClr"/>
          </a:solidFill>
          <a:prstDash val="solid"/>
          <a:miter lim="800000"/>
        </a:ln>
        <a:ln>
          <a:solidFill>
            <a:schemeClr val="phClr"/>
          </a:solidFill>
          <a:headEnd type="none" w="med" len="med"/>
          <a:tailEnd type="none" w="med" len="me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bwMode="auto">
        <a:solidFill>
          <a:schemeClr val="accent5"/>
        </a:solidFill>
        <a:ln w="12700">
          <a:solidFill>
            <a:schemeClr val="tx2"/>
          </a:solidFill>
          <a:miter lim="800000"/>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miter lim="800000"/>
          <a:headEnd type="none"/>
          <a:tailEnd type="none"/>
        </a:ln>
      </a:spPr>
      <a:bodyPr/>
      <a:lstStyle/>
      <a:style>
        <a:lnRef idx="1">
          <a:schemeClr val="dk1"/>
        </a:lnRef>
        <a:fillRef idx="0">
          <a:schemeClr val="dk1"/>
        </a:fillRef>
        <a:effectRef idx="0">
          <a:schemeClr val="dk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custClrLst>
    <a:custClr name="Hyland Green">
      <a:srgbClr val="6ABF4B"/>
    </a:custClr>
    <a:custClr name="Technology Blue">
      <a:srgbClr val="00586F"/>
    </a:custClr>
    <a:custClr name="Bright Blue">
      <a:srgbClr val="54C8E8"/>
    </a:custClr>
    <a:custClr name="Light Blue">
      <a:srgbClr val="96DAEA"/>
    </a:custClr>
    <a:custClr name="Pink">
      <a:srgbClr val="E95EBE"/>
    </a:custClr>
    <a:custClr name="Dark Gray">
      <a:srgbClr val="56565A"/>
    </a:custClr>
    <a:custClr name="Medium Gray">
      <a:srgbClr val="98989A"/>
    </a:custClr>
    <a:custClr name="Light Gray">
      <a:srgbClr val="C8C8C8"/>
    </a:custClr>
    <a:custClr name="Pale Gray">
      <a:srgbClr val="EFEFF0"/>
    </a:custClr>
    <a:custClr name="White">
      <a:srgbClr val="FFFFFF"/>
    </a:custClr>
    <a:custClr name="Orange">
      <a:srgbClr val="FF8300"/>
    </a:custClr>
    <a:custClr name="Purple">
      <a:srgbClr val="624B78"/>
    </a:custClr>
    <a:custClr name="Yellow">
      <a:srgbClr val="FFB71B"/>
    </a:custClr>
    <a:custClr name="Dark Blue">
      <a:srgbClr val="00303C"/>
    </a:custClr>
  </a:custClr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3286</TotalTime>
  <Words>1908</Words>
  <Application>Microsoft Office PowerPoint</Application>
  <PresentationFormat>Widescreen</PresentationFormat>
  <Paragraphs>281</Paragraphs>
  <Slides>19</Slides>
  <Notes>16</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Arial Black</vt:lpstr>
      <vt:lpstr>Calibri</vt:lpstr>
      <vt:lpstr>Consolas</vt:lpstr>
      <vt:lpstr>Courier New</vt:lpstr>
      <vt:lpstr>Times New Roman</vt:lpstr>
      <vt:lpstr>Wingdings</vt:lpstr>
      <vt:lpstr>Hyland 2019</vt:lpstr>
      <vt:lpstr>Collections</vt:lpstr>
      <vt:lpstr>What are some things you might collect?</vt:lpstr>
      <vt:lpstr>Collections in Python</vt:lpstr>
      <vt:lpstr>Lists – Creating, Adding, Accessing</vt:lpstr>
      <vt:lpstr>For Loop in python – a for each</vt:lpstr>
      <vt:lpstr>Dictionaries – a lot like objects</vt:lpstr>
      <vt:lpstr>Dictionary example – A Pokemon</vt:lpstr>
      <vt:lpstr>PowerPoint Presentation</vt:lpstr>
      <vt:lpstr>What is an algorithm?</vt:lpstr>
      <vt:lpstr>List Sorting Algorithms</vt:lpstr>
      <vt:lpstr>Selection Sort – a doable implementation</vt:lpstr>
      <vt:lpstr>Quicksort – a quicker method</vt:lpstr>
      <vt:lpstr>Merge sort – divide and conquer</vt:lpstr>
      <vt:lpstr>Bubble Sort – a primitive algorithm</vt:lpstr>
      <vt:lpstr>Rabbit hole: Dumb sorting</vt:lpstr>
      <vt:lpstr>Bogosort / permutation sort / stupid sort …</vt:lpstr>
      <vt:lpstr>Sleep sort</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Trent Turner</dc:creator>
  <cp:lastModifiedBy>Joseph Maxwell</cp:lastModifiedBy>
  <cp:revision>155</cp:revision>
  <dcterms:created xsi:type="dcterms:W3CDTF">2019-03-11T04:04:09Z</dcterms:created>
  <dcterms:modified xsi:type="dcterms:W3CDTF">2021-01-12T17:15:33Z</dcterms:modified>
</cp:coreProperties>
</file>